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60" r:id="rId3"/>
    <p:sldId id="355" r:id="rId4"/>
    <p:sldId id="329" r:id="rId5"/>
    <p:sldId id="276" r:id="rId6"/>
    <p:sldId id="314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8" r:id="rId19"/>
    <p:sldId id="367" r:id="rId20"/>
    <p:sldId id="369" r:id="rId21"/>
    <p:sldId id="370" r:id="rId22"/>
    <p:sldId id="372" r:id="rId23"/>
    <p:sldId id="373" r:id="rId24"/>
    <p:sldId id="371" r:id="rId25"/>
    <p:sldId id="374" r:id="rId26"/>
    <p:sldId id="375" r:id="rId27"/>
    <p:sldId id="385" r:id="rId28"/>
    <p:sldId id="376" r:id="rId29"/>
    <p:sldId id="377" r:id="rId30"/>
    <p:sldId id="379" r:id="rId31"/>
    <p:sldId id="378" r:id="rId32"/>
    <p:sldId id="380" r:id="rId33"/>
    <p:sldId id="381" r:id="rId34"/>
    <p:sldId id="386" r:id="rId35"/>
    <p:sldId id="382" r:id="rId36"/>
    <p:sldId id="383" r:id="rId37"/>
    <p:sldId id="384" r:id="rId38"/>
    <p:sldId id="298" r:id="rId39"/>
    <p:sldId id="290" r:id="rId40"/>
    <p:sldId id="294" r:id="rId41"/>
    <p:sldId id="274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FF"/>
    <a:srgbClr val="9ECF64"/>
    <a:srgbClr val="5B55FF"/>
    <a:srgbClr val="A9D972"/>
    <a:srgbClr val="4442F9"/>
    <a:srgbClr val="D46ABF"/>
    <a:srgbClr val="006600"/>
    <a:srgbClr val="7FD8A6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9163" autoAdjust="0"/>
  </p:normalViewPr>
  <p:slideViewPr>
    <p:cSldViewPr>
      <p:cViewPr varScale="1">
        <p:scale>
          <a:sx n="78" d="100"/>
          <a:sy n="78" d="100"/>
        </p:scale>
        <p:origin x="1622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91116-48EE-4DFF-9270-C3C010D888DB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BEEFA2-8A74-4A81-9936-26E865BD4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438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* w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h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법선벡터</a:t>
            </a:r>
            <a:r>
              <a:rPr lang="en-US" altLang="ko-KR" dirty="0" smtClean="0"/>
              <a:t>(weight</a:t>
            </a:r>
            <a:r>
              <a:rPr lang="en-US" altLang="ko-KR" baseline="0" dirty="0" smtClean="0"/>
              <a:t> vector).</a:t>
            </a:r>
            <a:endParaRPr lang="en-US" altLang="ko-KR" dirty="0" smtClean="0"/>
          </a:p>
          <a:p>
            <a:r>
              <a:rPr lang="en-US" altLang="ko-KR" dirty="0" smtClean="0"/>
              <a:t>* </a:t>
            </a:r>
            <a:r>
              <a:rPr lang="en-US" altLang="ko-KR" dirty="0" err="1" smtClean="0"/>
              <a:t>ro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x</a:t>
            </a:r>
            <a:r>
              <a:rPr lang="ko-KR" altLang="en-US" dirty="0" smtClean="0"/>
              <a:t>가 원점이라고 간주하여 </a:t>
            </a:r>
            <a:r>
              <a:rPr lang="en-US" altLang="ko-KR" dirty="0" smtClean="0"/>
              <a:t>h</a:t>
            </a:r>
            <a:r>
              <a:rPr lang="ko-KR" altLang="en-US" dirty="0" smtClean="0"/>
              <a:t>와의 거리를 계산하면 됨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EEFA2-8A74-4A81-9936-26E865BD476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037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smtClean="0"/>
              <a:t>식 </a:t>
            </a:r>
            <a:r>
              <a:rPr lang="en-US" altLang="ko-KR" sz="1200" dirty="0" smtClean="0"/>
              <a:t>⑤</a:t>
            </a:r>
            <a:r>
              <a:rPr lang="ko-KR" altLang="en-US" sz="1200" dirty="0" smtClean="0"/>
              <a:t>에서 거리의 개념으로 봐서 </a:t>
            </a:r>
            <a:r>
              <a:rPr lang="en-US" altLang="ko-KR" sz="1200" dirty="0" smtClean="0"/>
              <a:t>h(x) = 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EEFA2-8A74-4A81-9936-26E865BD476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312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EEFA2-8A74-4A81-9936-26E865BD476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631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D0E2-2158-4117-B178-7315C8937F68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D0E2-2158-4117-B178-7315C8937F68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D0E2-2158-4117-B178-7315C8937F68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64096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50691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D0E2-2158-4117-B178-7315C8937F68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D0E2-2158-4117-B178-7315C8937F68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D0E2-2158-4117-B178-7315C8937F68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D0E2-2158-4117-B178-7315C8937F68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D0E2-2158-4117-B178-7315C8937F68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D0E2-2158-4117-B178-7315C8937F68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D0E2-2158-4117-B178-7315C8937F68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9D0E2-2158-4117-B178-7315C8937F68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ineland/AIDA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70.png"/><Relationship Id="rId7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490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 smtClean="0"/>
              <a:t>10. Support Vector Machine (SVM)</a:t>
            </a:r>
            <a:endParaRPr lang="ko-KR" altLang="en-US" sz="5400" dirty="0"/>
          </a:p>
        </p:txBody>
      </p:sp>
      <p:sp>
        <p:nvSpPr>
          <p:cNvPr id="5" name="부제목 2"/>
          <p:cNvSpPr>
            <a:spLocks noGrp="1"/>
          </p:cNvSpPr>
          <p:nvPr/>
        </p:nvSpPr>
        <p:spPr>
          <a:xfrm>
            <a:off x="827584" y="3861048"/>
            <a:ext cx="7416824" cy="18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000" dirty="0" err="1" smtClean="0"/>
              <a:t>Youngsoo</a:t>
            </a:r>
            <a:r>
              <a:rPr lang="en-US" altLang="ko-KR" sz="2000" dirty="0" smtClean="0"/>
              <a:t> Kim &lt;pineland@hanmail.net&gt;</a:t>
            </a:r>
          </a:p>
          <a:p>
            <a:r>
              <a:rPr lang="en-US" altLang="ko-KR" sz="2000" dirty="0" smtClean="0"/>
              <a:t>Code : </a:t>
            </a:r>
            <a:r>
              <a:rPr lang="en-US" altLang="ko-KR" sz="2000" dirty="0" smtClean="0">
                <a:hlinkClick r:id="rId2"/>
              </a:rPr>
              <a:t>https://github.com/pineland/AIDA/</a:t>
            </a:r>
            <a:r>
              <a:rPr lang="en-US" altLang="ko-KR" sz="2000" dirty="0" smtClean="0"/>
              <a:t> </a:t>
            </a:r>
          </a:p>
          <a:p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13184" y="2492896"/>
                <a:ext cx="8830816" cy="4104456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altLang="ko-KR" sz="2400" dirty="0" smtClean="0"/>
                  <a:t>KKK (</a:t>
                </a:r>
                <a:r>
                  <a:rPr lang="en-US" altLang="ko-KR" sz="2400" dirty="0" err="1" smtClean="0"/>
                  <a:t>Karush</a:t>
                </a:r>
                <a:r>
                  <a:rPr lang="en-US" altLang="ko-KR" sz="2400" dirty="0" smtClean="0"/>
                  <a:t>-Kuhn-Tucker) </a:t>
                </a:r>
                <a:r>
                  <a:rPr lang="en-US" altLang="ko-KR" sz="2400" dirty="0"/>
                  <a:t>c</a:t>
                </a:r>
                <a:r>
                  <a:rPr lang="en-US" altLang="ko-KR" sz="2400" dirty="0" smtClean="0"/>
                  <a:t>ondition for obtaining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endParaRPr lang="en-US" altLang="ko-KR" sz="2400" dirty="0" smtClean="0"/>
              </a:p>
              <a:p>
                <a:pPr lvl="1"/>
                <a:endParaRPr lang="en-US" altLang="ko-KR" sz="2400" dirty="0"/>
              </a:p>
              <a:p>
                <a:pPr lvl="1"/>
                <a:endParaRPr lang="en-US" altLang="ko-KR" sz="2400" dirty="0" smtClean="0"/>
              </a:p>
              <a:p>
                <a:pPr lvl="1"/>
                <a:endParaRPr lang="en-US" altLang="ko-KR" sz="2400" dirty="0"/>
              </a:p>
              <a:p>
                <a:pPr lvl="1"/>
                <a:endParaRPr lang="en-US" altLang="ko-KR" sz="2400" dirty="0" smtClean="0"/>
              </a:p>
              <a:p>
                <a:pPr lvl="1"/>
                <a:endParaRPr lang="en-US" altLang="ko-KR" sz="2400" dirty="0"/>
              </a:p>
              <a:p>
                <a:pPr lvl="1"/>
                <a:endParaRPr lang="en-US" altLang="ko-KR" sz="2400" dirty="0" smtClean="0"/>
              </a:p>
              <a:p>
                <a:pPr lvl="1"/>
                <a:r>
                  <a:rPr lang="en-US" altLang="ko-KR" sz="2400" dirty="0" smtClean="0"/>
                  <a:t>Dual problem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184" y="2492896"/>
                <a:ext cx="8830816" cy="4104456"/>
              </a:xfrm>
              <a:blipFill>
                <a:blip r:embed="rId2"/>
                <a:stretch>
                  <a:fillRect t="-11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88641"/>
            <a:ext cx="6835105" cy="20882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875" y="3041071"/>
            <a:ext cx="7693589" cy="23321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356" y="6012698"/>
            <a:ext cx="5508476" cy="7286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03905" y="1622581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…⑤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979969" y="6112627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…⑥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8711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5920266"/>
            <a:ext cx="7119515" cy="89502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60648"/>
            <a:ext cx="8435280" cy="6408712"/>
          </a:xfrm>
        </p:spPr>
        <p:txBody>
          <a:bodyPr>
            <a:normAutofit/>
          </a:bodyPr>
          <a:lstStyle/>
          <a:p>
            <a:pPr marL="400050"/>
            <a:r>
              <a:rPr lang="en-US" altLang="ko-KR" sz="2400" dirty="0" err="1"/>
              <a:t>Lagrangian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formula</a:t>
            </a:r>
            <a:endParaRPr lang="ko-KR" altLang="en-US" sz="2400" dirty="0"/>
          </a:p>
          <a:p>
            <a:pPr marL="400050"/>
            <a:endParaRPr lang="en-US" altLang="ko-KR" sz="2400" dirty="0" smtClean="0"/>
          </a:p>
          <a:p>
            <a:pPr marL="400050"/>
            <a:endParaRPr lang="en-US" altLang="ko-KR" sz="2400" dirty="0"/>
          </a:p>
          <a:p>
            <a:pPr marL="400050"/>
            <a:r>
              <a:rPr lang="en-US" altLang="ko-KR" sz="2400" dirty="0" smtClean="0"/>
              <a:t>Dual function</a:t>
            </a:r>
          </a:p>
          <a:p>
            <a:pPr marL="400050"/>
            <a:endParaRPr lang="en-US" altLang="ko-KR" sz="2400" dirty="0" smtClean="0"/>
          </a:p>
          <a:p>
            <a:pPr marL="57150" indent="0">
              <a:buNone/>
            </a:pPr>
            <a:endParaRPr lang="en-US" altLang="ko-KR" sz="2400" dirty="0"/>
          </a:p>
          <a:p>
            <a:pPr marL="57150" indent="0">
              <a:buNone/>
            </a:pPr>
            <a:r>
              <a:rPr lang="en-US" altLang="ko-KR" sz="2400" dirty="0" smtClean="0"/>
              <a:t>Let </a:t>
            </a:r>
            <a:r>
              <a:rPr lang="en-US" altLang="ko-KR" sz="2400" dirty="0"/>
              <a:t>d</a:t>
            </a:r>
            <a:r>
              <a:rPr lang="en-US" altLang="ko-KR" sz="2400" dirty="0" smtClean="0"/>
              <a:t>ifferentiate </a:t>
            </a:r>
            <a:r>
              <a:rPr lang="en-US" altLang="ko-KR" sz="2400" dirty="0"/>
              <a:t>the </a:t>
            </a:r>
            <a:r>
              <a:rPr lang="en-US" altLang="ko-KR" sz="2400" dirty="0" smtClean="0"/>
              <a:t>eq. ⑤ and substitute to the eq. ⑥.</a:t>
            </a:r>
          </a:p>
          <a:p>
            <a:pPr marL="57150" indent="0">
              <a:buNone/>
            </a:pPr>
            <a:endParaRPr lang="en-US" altLang="ko-KR" sz="2400" dirty="0"/>
          </a:p>
          <a:p>
            <a:pPr marL="57150" indent="0">
              <a:buNone/>
            </a:pPr>
            <a:endParaRPr lang="en-US" altLang="ko-KR" sz="2400" dirty="0" smtClean="0"/>
          </a:p>
          <a:p>
            <a:pPr marL="57150" indent="0">
              <a:buNone/>
            </a:pPr>
            <a:endParaRPr lang="en-US" altLang="ko-KR" sz="2400" dirty="0"/>
          </a:p>
          <a:p>
            <a:pPr marL="57150" indent="0">
              <a:buNone/>
            </a:pPr>
            <a:endParaRPr lang="en-US" altLang="ko-KR" sz="2400" dirty="0" smtClean="0"/>
          </a:p>
          <a:p>
            <a:pPr marL="57150" indent="0">
              <a:buNone/>
            </a:pPr>
            <a:endParaRPr lang="en-US" altLang="ko-KR" sz="2400" dirty="0"/>
          </a:p>
          <a:p>
            <a:pPr marL="400050"/>
            <a:r>
              <a:rPr lang="en-US" altLang="ko-KR" sz="2400" dirty="0" smtClean="0"/>
              <a:t>Hyperplane equation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060848"/>
            <a:ext cx="5508476" cy="7286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501008"/>
            <a:ext cx="5282158" cy="18812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4243" y="844066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…⑤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650995" y="2140252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…⑥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732230"/>
            <a:ext cx="7410450" cy="7905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81750" y="3662394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…⑦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181749" y="465247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…⑧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246076" y="6079496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…⑨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913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404664"/>
            <a:ext cx="8435280" cy="6480720"/>
          </a:xfrm>
        </p:spPr>
        <p:txBody>
          <a:bodyPr>
            <a:normAutofit/>
          </a:bodyPr>
          <a:lstStyle/>
          <a:p>
            <a:r>
              <a:rPr lang="en-US" altLang="ko-KR" sz="2400" dirty="0" err="1" smtClean="0"/>
              <a:t>Lagrangian</a:t>
            </a:r>
            <a:r>
              <a:rPr lang="en-US" altLang="ko-KR" sz="2400" dirty="0" smtClean="0"/>
              <a:t> formula</a:t>
            </a:r>
          </a:p>
          <a:p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Put the Eq. ⑦,⑧ into the Eq. ⑤ and develop as follows:</a:t>
            </a:r>
          </a:p>
          <a:p>
            <a:pPr marL="0" indent="0">
              <a:buNone/>
            </a:pPr>
            <a:r>
              <a:rPr lang="en-US" altLang="ko-KR" sz="2400" dirty="0" smtClean="0"/>
              <a:t> </a:t>
            </a:r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ko-KR" altLang="en-US" sz="2400" dirty="0"/>
          </a:p>
          <a:p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836712"/>
            <a:ext cx="7255526" cy="7920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14243" y="988082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…⑤</a:t>
            </a:r>
            <a:endParaRPr lang="ko-KR" altLang="en-US" sz="2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14" y="3212976"/>
            <a:ext cx="7551448" cy="34563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74897" y="6063679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…⑪</a:t>
            </a:r>
            <a:endParaRPr lang="ko-KR" altLang="en-US"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673374"/>
            <a:ext cx="1743633" cy="7749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727" y="1673375"/>
            <a:ext cx="1405239" cy="7749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60402" y="1830015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…⑦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463619" y="1830014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…⑧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4131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6632"/>
            <a:ext cx="8435280" cy="6336704"/>
          </a:xfrm>
        </p:spPr>
        <p:txBody>
          <a:bodyPr>
            <a:normAutofit/>
          </a:bodyPr>
          <a:lstStyle/>
          <a:p>
            <a:r>
              <a:rPr lang="en-US" altLang="ko-KR" sz="2600" b="1" dirty="0" smtClean="0"/>
              <a:t>Optimization problem </a:t>
            </a:r>
            <a:r>
              <a:rPr lang="en-US" altLang="ko-KR" sz="2600" dirty="0" smtClean="0"/>
              <a:t>of SVM</a:t>
            </a:r>
          </a:p>
          <a:p>
            <a:endParaRPr lang="en-US" altLang="ko-KR" sz="2600" dirty="0"/>
          </a:p>
          <a:p>
            <a:endParaRPr lang="en-US" altLang="ko-KR" sz="2600" dirty="0" smtClean="0"/>
          </a:p>
          <a:p>
            <a:pPr>
              <a:lnSpc>
                <a:spcPct val="150000"/>
              </a:lnSpc>
            </a:pPr>
            <a:endParaRPr lang="en-US" altLang="ko-KR" sz="2600" dirty="0"/>
          </a:p>
          <a:p>
            <a:r>
              <a:rPr lang="en-US" altLang="ko-KR" sz="2600" b="1" dirty="0" smtClean="0"/>
              <a:t>Primal problem </a:t>
            </a:r>
            <a:r>
              <a:rPr lang="en-US" altLang="ko-KR" sz="2600" dirty="0" smtClean="0"/>
              <a:t>described by </a:t>
            </a:r>
            <a:r>
              <a:rPr lang="en-US" altLang="ko-KR" sz="2600" dirty="0" err="1" smtClean="0"/>
              <a:t>Lagrangian</a:t>
            </a:r>
            <a:r>
              <a:rPr lang="en-US" altLang="ko-KR" sz="2600" dirty="0" smtClean="0"/>
              <a:t> formula</a:t>
            </a:r>
          </a:p>
          <a:p>
            <a:endParaRPr lang="en-US" altLang="ko-KR" sz="2600" dirty="0"/>
          </a:p>
          <a:p>
            <a:endParaRPr lang="en-US" altLang="ko-KR" sz="2600" dirty="0" smtClean="0"/>
          </a:p>
          <a:p>
            <a:pPr>
              <a:lnSpc>
                <a:spcPct val="200000"/>
              </a:lnSpc>
            </a:pPr>
            <a:endParaRPr lang="en-US" altLang="ko-KR" sz="2400" dirty="0"/>
          </a:p>
          <a:p>
            <a:r>
              <a:rPr lang="en-US" altLang="ko-KR" sz="2600" b="1" dirty="0" smtClean="0"/>
              <a:t>Dual problem </a:t>
            </a:r>
            <a:r>
              <a:rPr lang="en-US" altLang="ko-KR" sz="2600" dirty="0" smtClean="0"/>
              <a:t>not having </a:t>
            </a:r>
            <a:r>
              <a:rPr lang="en-US" altLang="ko-KR" sz="2600" i="1" dirty="0" smtClean="0">
                <a:latin typeface="Times" panose="02020603050405020304" pitchFamily="18" charset="0"/>
                <a:cs typeface="Times" panose="02020603050405020304" pitchFamily="18" charset="0"/>
              </a:rPr>
              <a:t>w</a:t>
            </a:r>
            <a:r>
              <a:rPr lang="en-US" altLang="ko-KR" sz="2600" dirty="0" smtClean="0"/>
              <a:t> and </a:t>
            </a:r>
            <a:r>
              <a:rPr lang="en-US" altLang="ko-KR" sz="2600" i="1" dirty="0"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</a:p>
          <a:p>
            <a:endParaRPr lang="en-US" altLang="ko-KR" sz="2600" dirty="0" smtClean="0"/>
          </a:p>
          <a:p>
            <a:endParaRPr lang="en-US" altLang="ko-KR" sz="2600" dirty="0"/>
          </a:p>
          <a:p>
            <a:endParaRPr lang="ko-KR" altLang="en-US" sz="2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620688"/>
            <a:ext cx="6553200" cy="1171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2708920"/>
            <a:ext cx="8064896" cy="13181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001" y="4941168"/>
            <a:ext cx="7305675" cy="1872208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3635896" y="1844824"/>
            <a:ext cx="103894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>
            <a:off x="3659896" y="4093437"/>
            <a:ext cx="103894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453290" y="5805264"/>
            <a:ext cx="26552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8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*</a:t>
            </a:r>
            <a:r>
              <a:rPr lang="en-US" altLang="ko-KR" dirty="0" smtClean="0">
                <a:solidFill>
                  <a:srgbClr val="008000"/>
                </a:solidFill>
              </a:rPr>
              <a:t> Problem complexity</a:t>
            </a:r>
          </a:p>
          <a:p>
            <a:r>
              <a:rPr lang="en-US" altLang="ko-KR" dirty="0" smtClean="0">
                <a:solidFill>
                  <a:srgbClr val="008000"/>
                </a:solidFill>
              </a:rPr>
              <a:t>  - Only depends on </a:t>
            </a:r>
          </a:p>
          <a:p>
            <a:r>
              <a:rPr lang="en-US" altLang="ko-KR" dirty="0">
                <a:solidFill>
                  <a:srgbClr val="008000"/>
                </a:solidFill>
              </a:rPr>
              <a:t> </a:t>
            </a:r>
            <a:r>
              <a:rPr lang="en-US" altLang="ko-KR" dirty="0" smtClean="0">
                <a:solidFill>
                  <a:srgbClr val="008000"/>
                </a:solidFill>
              </a:rPr>
              <a:t>    the number of data</a:t>
            </a:r>
            <a:endParaRPr lang="ko-KR" alt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05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57200" y="620688"/>
            <a:ext cx="8435280" cy="2232248"/>
          </a:xfrm>
        </p:spPr>
        <p:txBody>
          <a:bodyPr>
            <a:normAutofit/>
          </a:bodyPr>
          <a:lstStyle/>
          <a:p>
            <a:r>
              <a:rPr lang="en-US" altLang="ko-KR" sz="2600" dirty="0" smtClean="0"/>
              <a:t>Conversion of the dual problem </a:t>
            </a:r>
          </a:p>
          <a:p>
            <a:pPr lvl="1"/>
            <a:r>
              <a:rPr lang="en-US" altLang="ko-KR" sz="2200" dirty="0" smtClean="0"/>
              <a:t>Maximization -&gt; Minimization</a:t>
            </a:r>
          </a:p>
          <a:p>
            <a:endParaRPr lang="en-US" altLang="ko-KR" sz="2600" dirty="0"/>
          </a:p>
          <a:p>
            <a:endParaRPr lang="ko-KR" altLang="en-US" sz="2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02" y="1628800"/>
            <a:ext cx="7305675" cy="1872208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4355976" y="3547484"/>
            <a:ext cx="103894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02" y="3900326"/>
            <a:ext cx="7305675" cy="20307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0" y="6330432"/>
            <a:ext cx="3672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8000"/>
                </a:solidFill>
              </a:rPr>
              <a:t>Quadratic programming problem</a:t>
            </a:r>
            <a:endParaRPr lang="ko-KR" altLang="en-US" dirty="0">
              <a:solidFill>
                <a:srgbClr val="008000"/>
              </a:solidFill>
            </a:endParaRPr>
          </a:p>
        </p:txBody>
      </p:sp>
      <p:cxnSp>
        <p:nvCxnSpPr>
          <p:cNvPr id="11" name="직선 화살표 연결선 10"/>
          <p:cNvCxnSpPr>
            <a:stCxn id="8" idx="2"/>
            <a:endCxn id="9" idx="0"/>
          </p:cNvCxnSpPr>
          <p:nvPr/>
        </p:nvCxnSpPr>
        <p:spPr>
          <a:xfrm>
            <a:off x="4674840" y="5931114"/>
            <a:ext cx="1733496" cy="399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88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57200" y="404664"/>
            <a:ext cx="8579296" cy="6336704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Q</a:t>
            </a:r>
            <a:r>
              <a:rPr lang="en-US" altLang="ko-KR" sz="2400" dirty="0" smtClean="0"/>
              <a:t>uadratic programming</a:t>
            </a:r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/>
          </a:p>
          <a:p>
            <a:pPr>
              <a:lnSpc>
                <a:spcPts val="2500"/>
              </a:lnSpc>
            </a:pPr>
            <a:endParaRPr lang="en-US" altLang="ko-KR" sz="2400" dirty="0" smtClean="0"/>
          </a:p>
          <a:p>
            <a:r>
              <a:rPr lang="en-US" altLang="ko-KR" sz="2400" dirty="0" smtClean="0"/>
              <a:t>Use quadratic </a:t>
            </a:r>
            <a:r>
              <a:rPr lang="en-US" altLang="ko-KR" sz="2400" dirty="0"/>
              <a:t>problem </a:t>
            </a:r>
            <a:r>
              <a:rPr lang="en-US" altLang="ko-KR" sz="2400" dirty="0" smtClean="0"/>
              <a:t>solver </a:t>
            </a:r>
            <a:r>
              <a:rPr lang="en-US" altLang="ko-KR" sz="2400" dirty="0"/>
              <a:t>libraries </a:t>
            </a:r>
            <a:r>
              <a:rPr lang="en-US" altLang="ko-KR" sz="2400" dirty="0" smtClean="0"/>
              <a:t>of </a:t>
            </a:r>
            <a:r>
              <a:rPr lang="en-US" altLang="ko-KR" sz="2400" dirty="0"/>
              <a:t>linear </a:t>
            </a:r>
            <a:r>
              <a:rPr lang="en-US" altLang="ko-KR" sz="2400" dirty="0" smtClean="0"/>
              <a:t>algebra to get </a:t>
            </a:r>
            <a:r>
              <a:rPr lang="el-GR" altLang="ko-KR" sz="2400" dirty="0" smtClean="0"/>
              <a:t>α</a:t>
            </a:r>
            <a:r>
              <a:rPr lang="en-US" altLang="ko-KR" sz="2400" dirty="0" smtClean="0"/>
              <a:t>.</a:t>
            </a:r>
          </a:p>
          <a:p>
            <a:pPr lvl="1"/>
            <a:r>
              <a:rPr lang="en-US" altLang="ko-KR" sz="2400" dirty="0" smtClean="0"/>
              <a:t>Python 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cvxopt.solvers.qp</a:t>
            </a:r>
            <a:r>
              <a:rPr lang="en-US" altLang="ko-KR" sz="2400" dirty="0"/>
              <a:t>()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08720"/>
            <a:ext cx="9144000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1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457200" y="404664"/>
            <a:ext cx="8579296" cy="6336704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Canonical form of quadratic programming</a:t>
            </a:r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pPr>
              <a:lnSpc>
                <a:spcPct val="150000"/>
              </a:lnSpc>
            </a:pPr>
            <a:endParaRPr lang="en-US" altLang="ko-KR" sz="2400" dirty="0" smtClean="0"/>
          </a:p>
          <a:p>
            <a:pPr lvl="1"/>
            <a:r>
              <a:rPr lang="el-GR" altLang="ko-KR" sz="2400" dirty="0" smtClean="0"/>
              <a:t>α = </a:t>
            </a:r>
            <a:r>
              <a:rPr lang="en-US" altLang="ko-KR" sz="2400" dirty="0" err="1" smtClean="0"/>
              <a:t>cvxopt.solvers.qp</a:t>
            </a:r>
            <a:r>
              <a:rPr lang="en-US" altLang="ko-KR" sz="2400" dirty="0" smtClean="0"/>
              <a:t>(</a:t>
            </a:r>
            <a:r>
              <a:rPr lang="en-US" altLang="ko-KR" sz="2400" b="1" i="1" dirty="0" smtClean="0">
                <a:latin typeface="Times" panose="02020603050405020304" pitchFamily="18" charset="0"/>
                <a:cs typeface="Times" panose="02020603050405020304" pitchFamily="18" charset="0"/>
              </a:rPr>
              <a:t>H</a:t>
            </a:r>
            <a:r>
              <a:rPr lang="en-US" altLang="ko-KR" sz="2400" i="1" dirty="0" smtClean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altLang="ko-KR" sz="2400" b="1" i="1" dirty="0" smtClean="0">
                <a:latin typeface="Times" panose="02020603050405020304" pitchFamily="18" charset="0"/>
                <a:cs typeface="Times" panose="02020603050405020304" pitchFamily="18" charset="0"/>
              </a:rPr>
              <a:t>f</a:t>
            </a:r>
            <a:r>
              <a:rPr lang="en-US" altLang="ko-KR" sz="2400" i="1" dirty="0" smtClean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altLang="ko-KR" sz="2400" b="1" i="1" dirty="0" smtClean="0">
                <a:latin typeface="Times" panose="02020603050405020304" pitchFamily="18" charset="0"/>
                <a:cs typeface="Times" panose="02020603050405020304" pitchFamily="18" charset="0"/>
              </a:rPr>
              <a:t>A</a:t>
            </a:r>
            <a:r>
              <a:rPr lang="en-US" altLang="ko-KR" sz="2400" i="1" dirty="0" smtClean="0">
                <a:latin typeface="Times" panose="02020603050405020304" pitchFamily="18" charset="0"/>
                <a:cs typeface="Times" panose="02020603050405020304" pitchFamily="18" charset="0"/>
              </a:rPr>
              <a:t>, </a:t>
            </a:r>
            <a:r>
              <a:rPr lang="en-US" altLang="ko-KR" sz="2400" b="1" i="1" dirty="0" smtClean="0">
                <a:latin typeface="Times" panose="02020603050405020304" pitchFamily="18" charset="0"/>
                <a:cs typeface="Times" panose="02020603050405020304" pitchFamily="18" charset="0"/>
              </a:rPr>
              <a:t>a</a:t>
            </a:r>
            <a:r>
              <a:rPr lang="en-US" altLang="ko-KR" sz="2400" i="1" dirty="0" smtClean="0">
                <a:latin typeface="Times" panose="02020603050405020304" pitchFamily="18" charset="0"/>
                <a:cs typeface="Times" panose="02020603050405020304" pitchFamily="18" charset="0"/>
              </a:rPr>
              <a:t>, B, </a:t>
            </a:r>
            <a:r>
              <a:rPr lang="en-US" altLang="ko-KR" sz="2400" b="1" i="1" dirty="0" smtClean="0"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r>
              <a:rPr lang="en-US" altLang="ko-KR" sz="2400" dirty="0" smtClean="0"/>
              <a:t>)</a:t>
            </a:r>
          </a:p>
          <a:p>
            <a:endParaRPr lang="en-US" altLang="ko-KR" sz="1200" dirty="0" smtClean="0"/>
          </a:p>
          <a:p>
            <a:r>
              <a:rPr lang="en-US" altLang="ko-KR" sz="2400" dirty="0" smtClean="0"/>
              <a:t>Dual problem of SVM</a:t>
            </a:r>
          </a:p>
          <a:p>
            <a:endParaRPr lang="en-US" altLang="ko-KR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980728"/>
            <a:ext cx="6821958" cy="12737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5" y="3488129"/>
            <a:ext cx="9113695" cy="335699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51356" y="3429000"/>
            <a:ext cx="4817806" cy="150679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148064" y="4935794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i="1" dirty="0" smtClean="0">
                <a:solidFill>
                  <a:srgbClr val="0070C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</a:t>
            </a:r>
            <a:endParaRPr lang="ko-KR" altLang="en-US" b="1" i="1" dirty="0">
              <a:solidFill>
                <a:srgbClr val="0070C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323146" y="3429000"/>
            <a:ext cx="569334" cy="150679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420384" y="4935792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i="1" dirty="0">
                <a:solidFill>
                  <a:srgbClr val="0070C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</a:t>
            </a:r>
            <a:endParaRPr lang="ko-KR" altLang="en-US" b="1" i="1" dirty="0">
              <a:solidFill>
                <a:srgbClr val="0070C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32040" y="6383459"/>
            <a:ext cx="216024" cy="43935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838573" y="5950968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i="1" dirty="0" smtClean="0">
                <a:solidFill>
                  <a:srgbClr val="0070C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</a:t>
            </a:r>
            <a:endParaRPr lang="ko-KR" altLang="en-US" b="1" i="1" dirty="0">
              <a:solidFill>
                <a:srgbClr val="0070C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24127" y="6383459"/>
            <a:ext cx="224389" cy="43935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627412" y="592179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i="1" dirty="0">
                <a:solidFill>
                  <a:srgbClr val="0070C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</a:t>
            </a:r>
            <a:endParaRPr lang="ko-KR" altLang="en-US" b="1" i="1" dirty="0">
              <a:solidFill>
                <a:srgbClr val="0070C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295571" y="5747364"/>
            <a:ext cx="188197" cy="43935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220392" y="5337938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i="1" dirty="0" smtClean="0">
                <a:solidFill>
                  <a:srgbClr val="0070C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endParaRPr lang="ko-KR" altLang="en-US" b="1" i="1" dirty="0">
              <a:solidFill>
                <a:srgbClr val="0070C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742505" y="5747364"/>
            <a:ext cx="188197" cy="43935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667326" y="533793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i="1" dirty="0">
                <a:solidFill>
                  <a:srgbClr val="0070C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endParaRPr lang="ko-KR" altLang="en-US" b="1" i="1" dirty="0">
              <a:solidFill>
                <a:srgbClr val="0070C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13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57200" y="404664"/>
            <a:ext cx="8579296" cy="6336704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Dual problem of SVM</a:t>
            </a:r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9144000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5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57200" y="404664"/>
            <a:ext cx="8579296" cy="6336704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Example of solving dual problem</a:t>
            </a:r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Class 1 (+1) : (1,6), (1,8), (4,11)</a:t>
            </a:r>
          </a:p>
          <a:p>
            <a:pPr lvl="1"/>
            <a:r>
              <a:rPr lang="en-US" altLang="ko-KR" sz="2000" dirty="0"/>
              <a:t>Class 2 (-1) : (5,2), (7,6), (9,3)</a:t>
            </a:r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Input </a:t>
            </a:r>
            <a:r>
              <a:rPr lang="en-US" altLang="ko-KR" sz="2000" dirty="0" smtClean="0"/>
              <a:t>data</a:t>
            </a:r>
          </a:p>
          <a:p>
            <a:pPr lvl="1"/>
            <a:endParaRPr lang="en-US" altLang="ko-KR" sz="2000" dirty="0"/>
          </a:p>
          <a:p>
            <a:pPr lvl="1"/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 smtClean="0"/>
              <a:t>Output  </a:t>
            </a:r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1" y="980728"/>
            <a:ext cx="3610753" cy="29523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540" y="2200647"/>
            <a:ext cx="1333500" cy="1876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726" y="4845893"/>
            <a:ext cx="1162050" cy="1895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43562" y="4077072"/>
            <a:ext cx="3608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맑은 고딕" panose="020B0503020000020004" pitchFamily="50" charset="-127"/>
              <a:buChar char="–"/>
            </a:pPr>
            <a:r>
              <a:rPr lang="en-US" altLang="ko-KR" sz="2000" dirty="0" smtClean="0"/>
              <a:t>Matrix </a:t>
            </a:r>
            <a:r>
              <a:rPr lang="en-US" altLang="ko-KR" sz="2000" i="1" dirty="0" smtClean="0">
                <a:latin typeface="Times" panose="02020603050405020304" pitchFamily="18" charset="0"/>
                <a:cs typeface="Times" panose="02020603050405020304" pitchFamily="18" charset="0"/>
              </a:rPr>
              <a:t>H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en-US" altLang="ko-KR" sz="2000" i="1" dirty="0" smtClean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H = </a:t>
            </a:r>
            <a:r>
              <a:rPr lang="en-US" altLang="ko-KR" sz="2000" dirty="0" smtClean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(</a:t>
            </a:r>
            <a:r>
              <a:rPr lang="en-US" altLang="ko-KR" sz="2000" i="1" dirty="0" smtClean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X * X</a:t>
            </a:r>
            <a:r>
              <a:rPr lang="en-US" altLang="ko-KR" sz="2000" i="1" dirty="0" smtClean="0">
                <a:solidFill>
                  <a:srgbClr val="0000FF"/>
                </a:solidFill>
                <a:latin typeface="+mj-lt"/>
                <a:cs typeface="Times" panose="02020603050405020304" pitchFamily="18" charset="0"/>
              </a:rPr>
              <a:t>’</a:t>
            </a:r>
            <a:r>
              <a:rPr lang="en-US" altLang="ko-KR" sz="2000" dirty="0" smtClean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)</a:t>
            </a:r>
            <a:r>
              <a:rPr lang="en-US" altLang="ko-KR" sz="2000" i="1" dirty="0" smtClean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.* </a:t>
            </a:r>
            <a:r>
              <a:rPr lang="en-US" altLang="ko-KR" sz="2000" dirty="0" smtClean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(</a:t>
            </a:r>
            <a:r>
              <a:rPr lang="en-US" altLang="ko-KR" sz="2000" i="1" dirty="0" smtClean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 * t</a:t>
            </a:r>
            <a:r>
              <a:rPr lang="en-US" altLang="ko-KR" sz="2000" i="1" dirty="0" smtClean="0">
                <a:solidFill>
                  <a:srgbClr val="0000FF"/>
                </a:solidFill>
                <a:latin typeface="+mj-lt"/>
                <a:cs typeface="Times" panose="02020603050405020304" pitchFamily="18" charset="0"/>
              </a:rPr>
              <a:t>’</a:t>
            </a:r>
            <a:r>
              <a:rPr lang="en-US" altLang="ko-KR" sz="2000" dirty="0" smtClean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)</a:t>
            </a:r>
            <a:endParaRPr lang="ko-KR" altLang="en-US" sz="2000" dirty="0">
              <a:solidFill>
                <a:srgbClr val="0000FF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397" y="4845893"/>
            <a:ext cx="44100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0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57200" y="404664"/>
            <a:ext cx="8579296" cy="6336704"/>
          </a:xfrm>
        </p:spPr>
        <p:txBody>
          <a:bodyPr>
            <a:normAutofit/>
          </a:bodyPr>
          <a:lstStyle/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64" y="3166110"/>
            <a:ext cx="1209675" cy="1933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467" y="3184986"/>
            <a:ext cx="3333750" cy="18192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743" y="1784512"/>
            <a:ext cx="895350" cy="18097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745" y="3759114"/>
            <a:ext cx="2924175" cy="361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4264" y="218541"/>
            <a:ext cx="5748690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i="1" dirty="0">
                <a:latin typeface="Times" panose="02020603050405020304" pitchFamily="18" charset="0"/>
                <a:cs typeface="Times" panose="02020603050405020304" pitchFamily="18" charset="0"/>
              </a:rPr>
              <a:t>f</a:t>
            </a:r>
            <a:r>
              <a:rPr lang="en-US" altLang="ko-KR" sz="2400" dirty="0">
                <a:latin typeface="Times" panose="02020603050405020304" pitchFamily="18" charset="0"/>
                <a:cs typeface="Times" panose="02020603050405020304" pitchFamily="18" charset="0"/>
              </a:rPr>
              <a:t> = matrix(-</a:t>
            </a:r>
            <a:r>
              <a:rPr lang="en-US" altLang="ko-KR" sz="2400" dirty="0" err="1">
                <a:latin typeface="Times" panose="02020603050405020304" pitchFamily="18" charset="0"/>
                <a:cs typeface="Times" panose="02020603050405020304" pitchFamily="18" charset="0"/>
              </a:rPr>
              <a:t>np.ones</a:t>
            </a:r>
            <a:r>
              <a:rPr lang="en-US" altLang="ko-KR" sz="2400" dirty="0">
                <a:latin typeface="Times" panose="02020603050405020304" pitchFamily="18" charset="0"/>
                <a:cs typeface="Times" panose="02020603050405020304" pitchFamily="18" charset="0"/>
              </a:rPr>
              <a:t>((6,1), </a:t>
            </a:r>
            <a:r>
              <a:rPr lang="en-US" altLang="ko-KR" sz="2400" dirty="0" err="1">
                <a:latin typeface="Times" panose="02020603050405020304" pitchFamily="18" charset="0"/>
                <a:cs typeface="Times" panose="02020603050405020304" pitchFamily="18" charset="0"/>
              </a:rPr>
              <a:t>dtype</a:t>
            </a:r>
            <a:r>
              <a:rPr lang="en-US" altLang="ko-KR" sz="2400" dirty="0">
                <a:latin typeface="Times" panose="02020603050405020304" pitchFamily="18" charset="0"/>
                <a:cs typeface="Times" panose="02020603050405020304" pitchFamily="18" charset="0"/>
              </a:rPr>
              <a:t>=np.float64))</a:t>
            </a:r>
          </a:p>
          <a:p>
            <a:pPr>
              <a:lnSpc>
                <a:spcPct val="150000"/>
              </a:lnSpc>
            </a:pPr>
            <a:r>
              <a:rPr lang="en-US" altLang="ko-KR" sz="2400" i="1" dirty="0">
                <a:latin typeface="Times" panose="02020603050405020304" pitchFamily="18" charset="0"/>
                <a:cs typeface="Times" panose="02020603050405020304" pitchFamily="18" charset="0"/>
              </a:rPr>
              <a:t>A</a:t>
            </a:r>
            <a:r>
              <a:rPr lang="en-US" altLang="ko-KR" sz="2400" dirty="0">
                <a:latin typeface="Times" panose="02020603050405020304" pitchFamily="18" charset="0"/>
                <a:cs typeface="Times" panose="02020603050405020304" pitchFamily="18" charset="0"/>
              </a:rPr>
              <a:t> = matrix(-</a:t>
            </a:r>
            <a:r>
              <a:rPr lang="en-US" altLang="ko-KR" sz="2400" dirty="0" err="1">
                <a:latin typeface="Times" panose="02020603050405020304" pitchFamily="18" charset="0"/>
                <a:cs typeface="Times" panose="02020603050405020304" pitchFamily="18" charset="0"/>
              </a:rPr>
              <a:t>np.eye</a:t>
            </a:r>
            <a:r>
              <a:rPr lang="en-US" altLang="ko-KR" sz="2400" dirty="0">
                <a:latin typeface="Times" panose="02020603050405020304" pitchFamily="18" charset="0"/>
                <a:cs typeface="Times" panose="02020603050405020304" pitchFamily="18" charset="0"/>
              </a:rPr>
              <a:t>(6, </a:t>
            </a:r>
            <a:r>
              <a:rPr lang="en-US" altLang="ko-KR" sz="2400" dirty="0" err="1">
                <a:latin typeface="Times" panose="02020603050405020304" pitchFamily="18" charset="0"/>
                <a:cs typeface="Times" panose="02020603050405020304" pitchFamily="18" charset="0"/>
              </a:rPr>
              <a:t>dtype</a:t>
            </a:r>
            <a:r>
              <a:rPr lang="en-US" altLang="ko-KR" sz="2400" dirty="0">
                <a:latin typeface="Times" panose="02020603050405020304" pitchFamily="18" charset="0"/>
                <a:cs typeface="Times" panose="02020603050405020304" pitchFamily="18" charset="0"/>
              </a:rPr>
              <a:t>=np.float64))</a:t>
            </a:r>
          </a:p>
          <a:p>
            <a:pPr>
              <a:lnSpc>
                <a:spcPct val="150000"/>
              </a:lnSpc>
            </a:pPr>
            <a:r>
              <a:rPr lang="en-US" altLang="ko-KR" sz="2400" i="1" dirty="0">
                <a:latin typeface="Times" panose="02020603050405020304" pitchFamily="18" charset="0"/>
                <a:cs typeface="Times" panose="02020603050405020304" pitchFamily="18" charset="0"/>
              </a:rPr>
              <a:t>a</a:t>
            </a:r>
            <a:r>
              <a:rPr lang="en-US" altLang="ko-KR" sz="2400" dirty="0">
                <a:latin typeface="Times" panose="02020603050405020304" pitchFamily="18" charset="0"/>
                <a:cs typeface="Times" panose="02020603050405020304" pitchFamily="18" charset="0"/>
              </a:rPr>
              <a:t> = matrix(</a:t>
            </a:r>
            <a:r>
              <a:rPr lang="en-US" altLang="ko-KR" sz="2400" dirty="0" err="1">
                <a:latin typeface="Times" panose="02020603050405020304" pitchFamily="18" charset="0"/>
                <a:cs typeface="Times" panose="02020603050405020304" pitchFamily="18" charset="0"/>
              </a:rPr>
              <a:t>np.zeros</a:t>
            </a:r>
            <a:r>
              <a:rPr lang="en-US" altLang="ko-KR" sz="2400" dirty="0">
                <a:latin typeface="Times" panose="02020603050405020304" pitchFamily="18" charset="0"/>
                <a:cs typeface="Times" panose="02020603050405020304" pitchFamily="18" charset="0"/>
              </a:rPr>
              <a:t>((6,1), </a:t>
            </a:r>
            <a:r>
              <a:rPr lang="en-US" altLang="ko-KR" sz="2400" dirty="0" err="1">
                <a:latin typeface="Times" panose="02020603050405020304" pitchFamily="18" charset="0"/>
                <a:cs typeface="Times" panose="02020603050405020304" pitchFamily="18" charset="0"/>
              </a:rPr>
              <a:t>dtype</a:t>
            </a:r>
            <a:r>
              <a:rPr lang="en-US" altLang="ko-KR" sz="2400" dirty="0">
                <a:latin typeface="Times" panose="02020603050405020304" pitchFamily="18" charset="0"/>
                <a:cs typeface="Times" panose="02020603050405020304" pitchFamily="18" charset="0"/>
              </a:rPr>
              <a:t>=np.float64))</a:t>
            </a:r>
          </a:p>
          <a:p>
            <a:pPr>
              <a:lnSpc>
                <a:spcPct val="150000"/>
              </a:lnSpc>
            </a:pPr>
            <a:r>
              <a:rPr lang="en-US" altLang="ko-KR" sz="2400" i="1" dirty="0"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r>
              <a:rPr lang="en-US" altLang="ko-KR" sz="2400" dirty="0">
                <a:latin typeface="Times" panose="02020603050405020304" pitchFamily="18" charset="0"/>
                <a:cs typeface="Times" panose="02020603050405020304" pitchFamily="18" charset="0"/>
              </a:rPr>
              <a:t> = matrix(</a:t>
            </a:r>
            <a:r>
              <a:rPr lang="en-US" altLang="ko-KR" sz="2400" dirty="0" err="1">
                <a:latin typeface="Times" panose="02020603050405020304" pitchFamily="18" charset="0"/>
                <a:cs typeface="Times" panose="02020603050405020304" pitchFamily="18" charset="0"/>
              </a:rPr>
              <a:t>np.transpose</a:t>
            </a:r>
            <a:r>
              <a:rPr lang="en-US" altLang="ko-KR" sz="2400" dirty="0">
                <a:latin typeface="Times" panose="02020603050405020304" pitchFamily="18" charset="0"/>
                <a:cs typeface="Times" panose="02020603050405020304" pitchFamily="18" charset="0"/>
              </a:rPr>
              <a:t>(t))</a:t>
            </a:r>
          </a:p>
          <a:p>
            <a:pPr>
              <a:lnSpc>
                <a:spcPct val="150000"/>
              </a:lnSpc>
            </a:pPr>
            <a:r>
              <a:rPr lang="en-US" altLang="ko-KR" sz="2400" i="1" dirty="0"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r>
              <a:rPr lang="en-US" altLang="ko-KR" sz="2400" dirty="0">
                <a:latin typeface="Times" panose="02020603050405020304" pitchFamily="18" charset="0"/>
                <a:cs typeface="Times" panose="02020603050405020304" pitchFamily="18" charset="0"/>
              </a:rPr>
              <a:t> = matrix(</a:t>
            </a:r>
            <a:r>
              <a:rPr lang="en-US" altLang="ko-KR" sz="2400" dirty="0" err="1">
                <a:latin typeface="Times" panose="02020603050405020304" pitchFamily="18" charset="0"/>
                <a:cs typeface="Times" panose="02020603050405020304" pitchFamily="18" charset="0"/>
              </a:rPr>
              <a:t>np.array</a:t>
            </a:r>
            <a:r>
              <a:rPr lang="en-US" altLang="ko-KR" sz="2400" dirty="0">
                <a:latin typeface="Times" panose="02020603050405020304" pitchFamily="18" charset="0"/>
                <a:cs typeface="Times" panose="02020603050405020304" pitchFamily="18" charset="0"/>
              </a:rPr>
              <a:t>([0.]))</a:t>
            </a:r>
            <a:endParaRPr lang="ko-KR" alt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264" y="5272832"/>
            <a:ext cx="619268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altLang="ko-KR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alphas </a:t>
            </a:r>
            <a:r>
              <a:rPr lang="pt-BR" altLang="ko-KR" sz="2400" dirty="0">
                <a:latin typeface="Times" panose="02020603050405020304" pitchFamily="18" charset="0"/>
                <a:cs typeface="Times" panose="02020603050405020304" pitchFamily="18" charset="0"/>
              </a:rPr>
              <a:t>= </a:t>
            </a:r>
            <a:r>
              <a:rPr lang="pt-BR" altLang="ko-KR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np.array(</a:t>
            </a:r>
            <a:r>
              <a:rPr lang="pt-BR" altLang="ko-KR" sz="2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solvers.qp</a:t>
            </a:r>
            <a:r>
              <a:rPr lang="pt-BR" altLang="ko-KR" sz="2400" dirty="0">
                <a:latin typeface="Times" panose="02020603050405020304" pitchFamily="18" charset="0"/>
                <a:cs typeface="Times" panose="02020603050405020304" pitchFamily="18" charset="0"/>
              </a:rPr>
              <a:t>(H, f, A, a, B, b</a:t>
            </a:r>
            <a:r>
              <a:rPr lang="pt-BR" altLang="ko-KR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)[</a:t>
            </a:r>
            <a:r>
              <a:rPr lang="pt-BR" altLang="ko-KR" sz="2400" dirty="0">
                <a:latin typeface="Times" panose="02020603050405020304" pitchFamily="18" charset="0"/>
                <a:cs typeface="Times" panose="02020603050405020304" pitchFamily="18" charset="0"/>
              </a:rPr>
              <a:t>'x'])</a:t>
            </a:r>
            <a:endParaRPr lang="ko-KR" alt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6869" y="4598243"/>
            <a:ext cx="19526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5576" y="1600200"/>
            <a:ext cx="8136904" cy="499715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What is a Support vector machine (SVM)?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How </a:t>
            </a:r>
            <a:r>
              <a:rPr lang="en-US" altLang="ko-KR" dirty="0"/>
              <a:t>to </a:t>
            </a:r>
            <a:r>
              <a:rPr lang="en-US" altLang="ko-KR" dirty="0" smtClean="0"/>
              <a:t>make </a:t>
            </a:r>
            <a:r>
              <a:rPr lang="en-US" altLang="ko-KR" dirty="0"/>
              <a:t>the model(</a:t>
            </a:r>
            <a:r>
              <a:rPr lang="en-US" altLang="ko-KR" i="1" dirty="0">
                <a:latin typeface="Times" panose="02020603050405020304" pitchFamily="18" charset="0"/>
                <a:cs typeface="Times" panose="02020603050405020304" pitchFamily="18" charset="0"/>
              </a:rPr>
              <a:t>w</a:t>
            </a:r>
            <a:r>
              <a:rPr lang="en-US" altLang="ko-KR" dirty="0"/>
              <a:t>, </a:t>
            </a:r>
            <a:r>
              <a:rPr lang="en-US" altLang="ko-KR" i="1" dirty="0">
                <a:latin typeface="Times" panose="02020603050405020304" pitchFamily="18" charset="0"/>
                <a:cs typeface="Times" panose="02020603050405020304" pitchFamily="18" charset="0"/>
              </a:rPr>
              <a:t>b</a:t>
            </a:r>
            <a:r>
              <a:rPr lang="en-US" altLang="ko-KR" dirty="0" smtClean="0"/>
              <a:t>) of SVM?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Optimization of SVM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Linearly non-separable cases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Soft-margin SVM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Kernel SVM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Applications of SVM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Advantages vs. Disadvantages of SVM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12776"/>
            <a:ext cx="7704856" cy="28256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0" y="116633"/>
                <a:ext cx="9144000" cy="5472607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altLang="ko-KR" sz="24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ko-KR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sz="2400" dirty="0"/>
                  <a:t> </a:t>
                </a:r>
                <a:r>
                  <a:rPr lang="en-US" altLang="ko-KR" sz="2400" dirty="0" smtClean="0"/>
                  <a:t>because </a:t>
                </a:r>
                <a:r>
                  <a:rPr lang="en-US" altLang="ko-KR" sz="2400" dirty="0"/>
                  <a:t>of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sz="2400" dirty="0"/>
                  <a:t> in the KKT </a:t>
                </a:r>
                <a:r>
                  <a:rPr lang="en-US" altLang="ko-KR" sz="2400" dirty="0" smtClean="0"/>
                  <a:t>condition.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altLang="ko-KR" sz="2400" dirty="0" smtClean="0"/>
                  <a:t> are support vectors.</a:t>
                </a:r>
              </a:p>
              <a:p>
                <a:pPr lvl="1"/>
                <a:endParaRPr lang="en-US" altLang="ko-KR" sz="2400" dirty="0"/>
              </a:p>
              <a:p>
                <a:pPr lvl="1"/>
                <a:endParaRPr lang="en-US" altLang="ko-KR" sz="2400" dirty="0" smtClean="0"/>
              </a:p>
              <a:p>
                <a:pPr lvl="1"/>
                <a:endParaRPr lang="en-US" altLang="ko-KR" sz="2400" dirty="0"/>
              </a:p>
              <a:p>
                <a:pPr lvl="1"/>
                <a:endParaRPr lang="en-US" altLang="ko-KR" sz="2400" dirty="0" smtClean="0"/>
              </a:p>
              <a:p>
                <a:pPr lvl="1"/>
                <a:endParaRPr lang="en-US" altLang="ko-KR" sz="2400" dirty="0"/>
              </a:p>
              <a:p>
                <a:pPr lvl="1">
                  <a:lnSpc>
                    <a:spcPct val="200000"/>
                  </a:lnSpc>
                </a:pPr>
                <a:endParaRPr lang="en-US" altLang="ko-KR" sz="2400" dirty="0" smtClean="0"/>
              </a:p>
              <a:p>
                <a:pPr lvl="1"/>
                <a:r>
                  <a:rPr lang="en-US" altLang="ko-KR" sz="2400" dirty="0" smtClean="0"/>
                  <a:t>Calculate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ko-KR" sz="2400" dirty="0"/>
              </a:p>
              <a:p>
                <a:endParaRPr lang="en-US" altLang="ko-KR" sz="2400" dirty="0"/>
              </a:p>
              <a:p>
                <a:endParaRPr lang="en-US" altLang="ko-KR" sz="2400" dirty="0" smtClean="0"/>
              </a:p>
              <a:p>
                <a:endParaRPr lang="en-US" altLang="ko-KR" sz="2400" dirty="0"/>
              </a:p>
              <a:p>
                <a:endParaRPr lang="en-US" altLang="ko-KR" sz="2400" dirty="0" smtClean="0"/>
              </a:p>
              <a:p>
                <a:endParaRPr lang="en-US" altLang="ko-KR" sz="2400" dirty="0"/>
              </a:p>
              <a:p>
                <a:endParaRPr lang="en-US" altLang="ko-KR" sz="2400" dirty="0" smtClean="0"/>
              </a:p>
            </p:txBody>
          </p:sp>
        </mc:Choice>
        <mc:Fallback xmlns="">
          <p:sp>
            <p:nvSpPr>
              <p:cNvPr id="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6633"/>
                <a:ext cx="9144000" cy="5472607"/>
              </a:xfrm>
              <a:blipFill>
                <a:blip r:embed="rId3"/>
                <a:stretch>
                  <a:fillRect t="-557" r="-4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5227333"/>
            <a:ext cx="3456384" cy="832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265710" y="4446391"/>
                <a:ext cx="469877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맑은 고딕" panose="020B0503020000020004" pitchFamily="50" charset="-127"/>
                  <a:buChar char="–"/>
                </a:pPr>
                <a:r>
                  <a:rPr lang="en-US" altLang="ko-KR" sz="2400" dirty="0" smtClean="0"/>
                  <a:t>Calculate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altLang="ko-KR" sz="2400" dirty="0" smtClean="0"/>
              </a:p>
              <a:p>
                <a:r>
                  <a:rPr lang="en-US" altLang="ko-KR" sz="2400" dirty="0" smtClean="0"/>
                  <a:t>   pick </a:t>
                </a:r>
                <a:r>
                  <a:rPr lang="en-US" altLang="ko-KR" sz="2400" dirty="0"/>
                  <a:t>a </a:t>
                </a:r>
                <a:r>
                  <a:rPr lang="en-US" altLang="ko-KR" sz="2400" dirty="0" smtClean="0"/>
                  <a:t>SV([1 6]) </a:t>
                </a:r>
                <a:r>
                  <a:rPr lang="en-US" altLang="ko-KR" sz="2400" dirty="0"/>
                  <a:t>and </a:t>
                </a:r>
                <a:r>
                  <a:rPr lang="en-US" altLang="ko-KR" sz="2400" dirty="0" smtClean="0"/>
                  <a:t>calculate.</a:t>
                </a:r>
                <a:endParaRPr lang="en-US" altLang="ko-KR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710" y="4446391"/>
                <a:ext cx="4698777" cy="830997"/>
              </a:xfrm>
              <a:prstGeom prst="rect">
                <a:avLst/>
              </a:prstGeom>
              <a:blipFill>
                <a:blip r:embed="rId5"/>
                <a:stretch>
                  <a:fillRect l="-2464" t="-10219" r="-259" b="-153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0344" y="5869260"/>
            <a:ext cx="3048000" cy="8001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7904" y="6007495"/>
            <a:ext cx="1304925" cy="5143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4007" y="5261999"/>
            <a:ext cx="2322052" cy="53525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821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25438" y="404664"/>
            <a:ext cx="8711058" cy="6336704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Finally we can get </a:t>
            </a:r>
            <a:r>
              <a:rPr lang="en-US" altLang="ko-KR" sz="2400" dirty="0"/>
              <a:t>the hyperplane </a:t>
            </a:r>
            <a:r>
              <a:rPr lang="en-US" altLang="ko-KR" sz="2400" dirty="0" smtClean="0"/>
              <a:t>(decision equation) as follows: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395" y="3532076"/>
            <a:ext cx="4466102" cy="32234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18" y="5214605"/>
            <a:ext cx="4333875" cy="5715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946" y="1879765"/>
            <a:ext cx="1962150" cy="8572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1" y="1285875"/>
            <a:ext cx="1562100" cy="21431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411" y="2100262"/>
            <a:ext cx="1304925" cy="5143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492" y="4486459"/>
            <a:ext cx="222885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8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Linearly non-separable </a:t>
            </a:r>
            <a:r>
              <a:rPr lang="en-US" altLang="ko-KR" dirty="0" smtClean="0"/>
              <a:t>case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22" y="1772816"/>
            <a:ext cx="8006755" cy="4532258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755576" y="2348880"/>
            <a:ext cx="3024336" cy="266429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5364088" y="2780928"/>
            <a:ext cx="3096344" cy="2016224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연결자 8"/>
          <p:cNvSpPr/>
          <p:nvPr/>
        </p:nvSpPr>
        <p:spPr>
          <a:xfrm>
            <a:off x="5183233" y="3610690"/>
            <a:ext cx="504056" cy="540060"/>
          </a:xfrm>
          <a:prstGeom prst="flowChartConnector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Soft-margin </a:t>
            </a:r>
            <a:r>
              <a:rPr lang="en-US" altLang="ko-KR" dirty="0" smtClean="0"/>
              <a:t>SVM</a:t>
            </a:r>
            <a:br>
              <a:rPr lang="en-US" altLang="ko-KR" dirty="0" smtClean="0"/>
            </a:br>
            <a:r>
              <a:rPr lang="en-US" altLang="ko-KR" dirty="0"/>
              <a:t>(</a:t>
            </a:r>
            <a:r>
              <a:rPr lang="en-US" altLang="ko-KR" dirty="0" smtClean="0"/>
              <a:t>Linearly </a:t>
            </a:r>
            <a:r>
              <a:rPr lang="en-US" altLang="ko-KR" dirty="0"/>
              <a:t>non-separable </a:t>
            </a:r>
            <a:r>
              <a:rPr lang="en-US" altLang="ko-KR" dirty="0" smtClean="0"/>
              <a:t>case #1)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92" y="1988840"/>
            <a:ext cx="7227615" cy="474926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32719" y="1628800"/>
            <a:ext cx="8280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/>
              <a:t>It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is</a:t>
            </a:r>
            <a:r>
              <a:rPr lang="ko-KR" altLang="en-US" sz="2400" dirty="0"/>
              <a:t> </a:t>
            </a:r>
            <a:r>
              <a:rPr lang="ko-KR" altLang="en-US" sz="2400" dirty="0" err="1"/>
              <a:t>impossible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to</a:t>
            </a:r>
            <a:r>
              <a:rPr lang="ko-KR" altLang="en-US" sz="2400" dirty="0"/>
              <a:t> </a:t>
            </a:r>
            <a:r>
              <a:rPr lang="ko-KR" altLang="en-US" sz="2400" dirty="0" err="1"/>
              <a:t>classify</a:t>
            </a:r>
            <a:r>
              <a:rPr lang="ko-KR" altLang="en-US" sz="2400" dirty="0"/>
              <a:t> </a:t>
            </a:r>
            <a:r>
              <a:rPr lang="ko-KR" altLang="en-US" sz="2400" dirty="0" err="1"/>
              <a:t>perfectly</a:t>
            </a:r>
            <a:r>
              <a:rPr lang="ko-KR" altLang="en-US" sz="2400" dirty="0" smtClean="0"/>
              <a:t>. </a:t>
            </a:r>
            <a:r>
              <a:rPr lang="en-US" altLang="ko-KR" sz="2400" dirty="0" smtClean="0"/>
              <a:t>So, </a:t>
            </a:r>
            <a:r>
              <a:rPr lang="en-US" altLang="ko-KR" sz="2400" dirty="0"/>
              <a:t>a</a:t>
            </a:r>
            <a:r>
              <a:rPr lang="ko-KR" altLang="en-US" sz="2400" dirty="0" err="1" smtClean="0"/>
              <a:t>llow</a:t>
            </a:r>
            <a:r>
              <a:rPr lang="ko-KR" altLang="en-US" sz="2400" dirty="0" smtClean="0"/>
              <a:t> </a:t>
            </a:r>
            <a:r>
              <a:rPr lang="ko-KR" altLang="en-US" sz="2400" dirty="0" err="1"/>
              <a:t>some</a:t>
            </a:r>
            <a:r>
              <a:rPr lang="ko-KR" altLang="en-US" sz="2400" dirty="0"/>
              <a:t> </a:t>
            </a:r>
            <a:r>
              <a:rPr lang="ko-KR" altLang="en-US" sz="2400" dirty="0" err="1"/>
              <a:t>errors</a:t>
            </a:r>
            <a:r>
              <a:rPr lang="ko-KR" altLang="en-US" sz="2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516216" y="2924944"/>
                <a:ext cx="244827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rgbClr val="0000FF"/>
                    </a:solidFill>
                  </a:rPr>
                  <a:t>A slack variable</a:t>
                </a:r>
                <a:r>
                  <a:rPr lang="el-GR" altLang="ko-KR" sz="20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en-US" altLang="ko-KR" sz="2000" dirty="0">
                    <a:solidFill>
                      <a:srgbClr val="0000FF"/>
                    </a:solidFill>
                  </a:rPr>
                  <a:t> is the allowed error value of the training data.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ko-KR" altLang="en-US" sz="2000" dirty="0">
                    <a:solidFill>
                      <a:srgbClr val="0000FF"/>
                    </a:solidFill>
                  </a:rPr>
                  <a:t> ≥ </a:t>
                </a:r>
                <a:r>
                  <a:rPr lang="en-US" altLang="ko-KR" sz="2000" dirty="0">
                    <a:solidFill>
                      <a:srgbClr val="0000FF"/>
                    </a:solidFill>
                  </a:rPr>
                  <a:t>0</a:t>
                </a:r>
                <a:r>
                  <a:rPr lang="en-US" altLang="ko-KR" sz="2000" dirty="0" smtClean="0">
                    <a:solidFill>
                      <a:srgbClr val="0000FF"/>
                    </a:solidFill>
                  </a:rPr>
                  <a:t>.</a:t>
                </a:r>
                <a:endParaRPr lang="en-US" altLang="ko-KR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2924944"/>
                <a:ext cx="2448271" cy="1323439"/>
              </a:xfrm>
              <a:prstGeom prst="rect">
                <a:avLst/>
              </a:prstGeom>
              <a:blipFill>
                <a:blip r:embed="rId3"/>
                <a:stretch>
                  <a:fillRect l="-2736" t="-2765" r="-4726" b="-73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/>
          <p:cNvCxnSpPr/>
          <p:nvPr/>
        </p:nvCxnSpPr>
        <p:spPr>
          <a:xfrm flipV="1">
            <a:off x="3491880" y="4290646"/>
            <a:ext cx="596543" cy="7225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V="1">
            <a:off x="3226777" y="2983189"/>
            <a:ext cx="193095" cy="2297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55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44624"/>
                <a:ext cx="8640960" cy="1143000"/>
              </a:xfrm>
            </p:spPr>
            <p:txBody>
              <a:bodyPr/>
              <a:lstStyle/>
              <a:p>
                <a:r>
                  <a:rPr lang="en-US" altLang="ko-KR" dirty="0" smtClean="0"/>
                  <a:t>Slack variable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en-US" altLang="ko-KR" dirty="0" smtClean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44624"/>
                <a:ext cx="8640960" cy="1143000"/>
              </a:xfrm>
              <a:blipFill>
                <a:blip r:embed="rId2"/>
                <a:stretch>
                  <a:fillRect b="-9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40768"/>
                <a:ext cx="8435280" cy="506916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800" dirty="0" smtClean="0"/>
                  <a:t>If a data is more towards its class </a:t>
                </a:r>
                <a:r>
                  <a:rPr lang="en-US" altLang="ko-KR" sz="2800" dirty="0"/>
                  <a:t>than </a:t>
                </a:r>
                <a:r>
                  <a:rPr lang="en-US" altLang="ko-KR" sz="2800" dirty="0" smtClean="0"/>
                  <a:t>SV,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800" i="1">
                        <a:latin typeface="Cambria Math" panose="02040503050406030204" pitchFamily="18" charset="0"/>
                      </a:rPr>
                      <m:t>ξ</m:t>
                    </m:r>
                  </m:oMath>
                </a14:m>
                <a:r>
                  <a:rPr lang="en-US" altLang="ko-KR" sz="2800" dirty="0"/>
                  <a:t> = 0</a:t>
                </a:r>
              </a:p>
              <a:p>
                <a:r>
                  <a:rPr lang="en-US" altLang="ko-KR" sz="2800" dirty="0" smtClean="0"/>
                  <a:t>In </a:t>
                </a:r>
                <a:r>
                  <a:rPr lang="en-US" altLang="ko-KR" sz="2800" dirty="0"/>
                  <a:t>other cases,</a:t>
                </a:r>
                <a:r>
                  <a:rPr lang="en-US" altLang="ko-KR" sz="2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sz="2800" i="1">
                            <a:latin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=|</m:t>
                    </m:r>
                    <m:sSub>
                      <m:sSub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40768"/>
                <a:ext cx="8435280" cy="5069160"/>
              </a:xfrm>
              <a:blipFill>
                <a:blip r:embed="rId3"/>
                <a:stretch>
                  <a:fillRect l="-1301" t="-1324" r="-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3670145"/>
            <a:ext cx="3812334" cy="3153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025" y="2996952"/>
            <a:ext cx="4887119" cy="67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8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6015789"/>
            <a:ext cx="7345173" cy="7255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44624"/>
            <a:ext cx="8640960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Optimization of Soft-margin SVM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435280" cy="5400600"/>
          </a:xfrm>
        </p:spPr>
        <p:txBody>
          <a:bodyPr>
            <a:normAutofit/>
          </a:bodyPr>
          <a:lstStyle/>
          <a:p>
            <a:r>
              <a:rPr lang="en-US" altLang="ko-KR" sz="2600" dirty="0" smtClean="0"/>
              <a:t>Constraints allowing the slag variables</a:t>
            </a:r>
          </a:p>
          <a:p>
            <a:pPr>
              <a:lnSpc>
                <a:spcPct val="150000"/>
              </a:lnSpc>
            </a:pPr>
            <a:endParaRPr lang="en-US" altLang="ko-KR" sz="2800" dirty="0" smtClean="0"/>
          </a:p>
          <a:p>
            <a:r>
              <a:rPr lang="en-US" altLang="ko-KR" sz="2600" dirty="0"/>
              <a:t>Minimize the sum of the values of the slag </a:t>
            </a:r>
            <a:r>
              <a:rPr lang="en-US" altLang="ko-KR" sz="2600" dirty="0" smtClean="0"/>
              <a:t>variables</a:t>
            </a:r>
          </a:p>
          <a:p>
            <a:endParaRPr lang="en-US" altLang="ko-KR" sz="2600" dirty="0"/>
          </a:p>
          <a:p>
            <a:endParaRPr lang="en-US" altLang="ko-KR" sz="2600" dirty="0" smtClean="0"/>
          </a:p>
          <a:p>
            <a:endParaRPr lang="en-US" altLang="ko-KR" sz="2600" dirty="0"/>
          </a:p>
          <a:p>
            <a:endParaRPr lang="en-US" altLang="ko-KR" sz="2600" dirty="0" smtClean="0"/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r>
              <a:rPr lang="en-US" altLang="ko-KR" sz="2600" dirty="0" err="1" smtClean="0"/>
              <a:t>Lagrangian</a:t>
            </a:r>
            <a:r>
              <a:rPr lang="en-US" altLang="ko-KR" sz="2600" dirty="0" smtClean="0"/>
              <a:t> formula</a:t>
            </a:r>
            <a:endParaRPr lang="ko-KR" altLang="en-US" sz="2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916832"/>
            <a:ext cx="4461867" cy="50526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324334" y="3099318"/>
            <a:ext cx="6701011" cy="2273898"/>
            <a:chOff x="1324334" y="3099318"/>
            <a:chExt cx="6701011" cy="227389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4334" y="3099318"/>
              <a:ext cx="6701011" cy="2273898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6804248" y="3156441"/>
              <a:ext cx="864096" cy="776615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619672" y="4509120"/>
                  <a:ext cx="177157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smtClean="0">
                      <a:solidFill>
                        <a:srgbClr val="008000"/>
                      </a:solidFill>
                    </a:rPr>
                    <a:t>Cost(reflection </a:t>
                  </a:r>
                </a:p>
                <a:p>
                  <a:r>
                    <a:rPr lang="en-US" altLang="ko-KR" dirty="0">
                      <a:solidFill>
                        <a:srgbClr val="008000"/>
                      </a:solidFill>
                    </a:rPr>
                    <a:t> </a:t>
                  </a:r>
                  <a:r>
                    <a:rPr lang="en-US" altLang="ko-KR" dirty="0" smtClean="0">
                      <a:solidFill>
                        <a:srgbClr val="008000"/>
                      </a:solidFill>
                    </a:rPr>
                    <a:t>     ratio of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</a:rPr>
                        <m:t>ξ</m:t>
                      </m:r>
                    </m:oMath>
                  </a14:m>
                  <a:r>
                    <a:rPr lang="en-US" altLang="ko-KR" dirty="0" smtClean="0">
                      <a:solidFill>
                        <a:srgbClr val="008000"/>
                      </a:solidFill>
                    </a:rPr>
                    <a:t>) </a:t>
                  </a:r>
                  <a:endParaRPr lang="ko-KR" altLang="en-US" dirty="0">
                    <a:solidFill>
                      <a:srgbClr val="008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672" y="4509120"/>
                  <a:ext cx="1771575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3103" t="-5660" r="-2069" b="-1415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직선 화살표 연결선 10"/>
            <p:cNvCxnSpPr>
              <a:stCxn id="9" idx="3"/>
            </p:cNvCxnSpPr>
            <p:nvPr/>
          </p:nvCxnSpPr>
          <p:spPr>
            <a:xfrm>
              <a:off x="3391247" y="4832286"/>
              <a:ext cx="532681" cy="270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414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95536" y="404664"/>
            <a:ext cx="8435280" cy="6336704"/>
          </a:xfrm>
        </p:spPr>
        <p:txBody>
          <a:bodyPr>
            <a:normAutofit/>
          </a:bodyPr>
          <a:lstStyle/>
          <a:p>
            <a:r>
              <a:rPr lang="en-US" altLang="ko-KR" sz="2600" dirty="0" err="1"/>
              <a:t>Lagrangian</a:t>
            </a:r>
            <a:r>
              <a:rPr lang="en-US" altLang="ko-KR" sz="2600" dirty="0"/>
              <a:t> formula</a:t>
            </a:r>
            <a:endParaRPr lang="ko-KR" altLang="en-US" sz="2600" dirty="0"/>
          </a:p>
          <a:p>
            <a:endParaRPr lang="en-US" altLang="ko-KR" sz="2600" dirty="0" smtClean="0"/>
          </a:p>
          <a:p>
            <a:endParaRPr lang="en-US" altLang="ko-KR" sz="2600" dirty="0"/>
          </a:p>
          <a:p>
            <a:r>
              <a:rPr lang="en-US" altLang="ko-KR" sz="2600" dirty="0" smtClean="0"/>
              <a:t>Dual problem</a:t>
            </a:r>
          </a:p>
          <a:p>
            <a:endParaRPr lang="en-US" altLang="ko-KR" sz="2600" dirty="0"/>
          </a:p>
          <a:p>
            <a:endParaRPr lang="en-US" altLang="ko-KR" sz="2600" dirty="0" smtClean="0"/>
          </a:p>
          <a:p>
            <a:endParaRPr lang="en-US" altLang="ko-KR" sz="2600" dirty="0"/>
          </a:p>
          <a:p>
            <a:endParaRPr lang="en-US" altLang="ko-KR" sz="2600" dirty="0" smtClean="0"/>
          </a:p>
          <a:p>
            <a:endParaRPr lang="en-US" altLang="ko-KR" sz="2600" dirty="0"/>
          </a:p>
          <a:p>
            <a:endParaRPr lang="en-US" altLang="ko-KR" sz="2600" dirty="0" smtClean="0"/>
          </a:p>
          <a:p>
            <a:endParaRPr lang="en-US" altLang="ko-KR" sz="2600" dirty="0"/>
          </a:p>
          <a:p>
            <a:endParaRPr lang="en-US" altLang="ko-KR" sz="2600" dirty="0" smtClean="0"/>
          </a:p>
          <a:p>
            <a:endParaRPr lang="en-US" altLang="ko-KR" sz="2600" dirty="0"/>
          </a:p>
          <a:p>
            <a:endParaRPr lang="en-US" altLang="ko-KR" sz="2600" dirty="0" smtClean="0"/>
          </a:p>
          <a:p>
            <a:endParaRPr lang="en-US" altLang="ko-KR" sz="2600" dirty="0"/>
          </a:p>
          <a:p>
            <a:endParaRPr lang="ko-KR" altLang="en-US" sz="2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316495"/>
            <a:ext cx="5538192" cy="20283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4476735"/>
            <a:ext cx="1943472" cy="4644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76056" y="4508896"/>
            <a:ext cx="3949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008000"/>
                </a:solidFill>
              </a:rPr>
              <a:t>Add </a:t>
            </a:r>
            <a:r>
              <a:rPr lang="en-US" altLang="ko-KR" sz="2000" dirty="0" smtClean="0">
                <a:solidFill>
                  <a:srgbClr val="008000"/>
                </a:solidFill>
              </a:rPr>
              <a:t>Constraint </a:t>
            </a:r>
            <a:r>
              <a:rPr lang="en-US" altLang="ko-KR" sz="2000" dirty="0">
                <a:solidFill>
                  <a:srgbClr val="008000"/>
                </a:solidFill>
              </a:rPr>
              <a:t>to Upper Limits</a:t>
            </a:r>
            <a:endParaRPr lang="ko-KR" altLang="en-US" sz="2000" dirty="0">
              <a:solidFill>
                <a:srgbClr val="008000"/>
              </a:solidFill>
            </a:endParaRPr>
          </a:p>
        </p:txBody>
      </p:sp>
      <p:cxnSp>
        <p:nvCxnSpPr>
          <p:cNvPr id="9" name="직선 화살표 연결선 8"/>
          <p:cNvCxnSpPr>
            <a:stCxn id="7" idx="1"/>
            <a:endCxn id="12" idx="3"/>
          </p:cNvCxnSpPr>
          <p:nvPr/>
        </p:nvCxnSpPr>
        <p:spPr>
          <a:xfrm flipH="1">
            <a:off x="4228079" y="4708951"/>
            <a:ext cx="847977" cy="1762"/>
          </a:xfrm>
          <a:prstGeom prst="straightConnector1">
            <a:avLst/>
          </a:prstGeom>
          <a:ln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52" y="908720"/>
            <a:ext cx="7345173" cy="7255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8712" y="5733256"/>
            <a:ext cx="77000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000FF"/>
                </a:solidFill>
              </a:rPr>
              <a:t>“Almost same as the dual problem of the linear SVM </a:t>
            </a:r>
          </a:p>
          <a:p>
            <a:r>
              <a:rPr lang="en-US" altLang="ko-KR" sz="2400" dirty="0">
                <a:solidFill>
                  <a:srgbClr val="0000FF"/>
                </a:solidFill>
              </a:rPr>
              <a:t> </a:t>
            </a:r>
            <a:r>
              <a:rPr lang="en-US" altLang="ko-KR" sz="2400" dirty="0" smtClean="0">
                <a:solidFill>
                  <a:srgbClr val="0000FF"/>
                </a:solidFill>
              </a:rPr>
              <a:t>without Add Constraint”</a:t>
            </a:r>
            <a:endParaRPr lang="ko-KR" altLang="en-US" sz="2400" dirty="0">
              <a:solidFill>
                <a:srgbClr val="0000FF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372464" y="4471401"/>
            <a:ext cx="855615" cy="478623"/>
          </a:xfrm>
          <a:prstGeom prst="rect">
            <a:avLst/>
          </a:prstGeom>
          <a:noFill/>
          <a:ln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49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76872"/>
            <a:ext cx="8579296" cy="1656184"/>
          </a:xfrm>
        </p:spPr>
        <p:txBody>
          <a:bodyPr>
            <a:normAutofit lnSpcReduction="10000"/>
          </a:bodyPr>
          <a:lstStyle/>
          <a:p>
            <a:pPr lvl="1"/>
            <a:r>
              <a:rPr lang="en-US" altLang="ko-KR" sz="2600" b="1" i="1" dirty="0">
                <a:latin typeface="Times" panose="02020603050405020304" pitchFamily="18" charset="0"/>
                <a:cs typeface="Times" panose="02020603050405020304" pitchFamily="18" charset="0"/>
              </a:rPr>
              <a:t>C</a:t>
            </a:r>
            <a:r>
              <a:rPr lang="en-US" altLang="ko-KR" sz="2600" dirty="0"/>
              <a:t> </a:t>
            </a:r>
            <a:r>
              <a:rPr lang="en-US" altLang="ko-KR" sz="2600" dirty="0" smtClean="0"/>
              <a:t>(cost) is </a:t>
            </a:r>
            <a:r>
              <a:rPr lang="en-US" altLang="ko-KR" sz="2600" dirty="0"/>
              <a:t>a tuning parameter that determines trade-off between the margin and training errors.</a:t>
            </a:r>
          </a:p>
          <a:p>
            <a:pPr lvl="2"/>
            <a:r>
              <a:rPr lang="en-US" altLang="ko-KR" b="1" i="1" dirty="0">
                <a:latin typeface="Times" panose="02020603050405020304" pitchFamily="18" charset="0"/>
                <a:cs typeface="Times" panose="02020603050405020304" pitchFamily="18" charset="0"/>
              </a:rPr>
              <a:t>C</a:t>
            </a:r>
            <a:r>
              <a:rPr lang="en-US" altLang="ko-KR" dirty="0" smtClean="0"/>
              <a:t> </a:t>
            </a:r>
            <a:r>
              <a:rPr lang="en-US" altLang="ko-KR" dirty="0"/>
              <a:t>↑ : doesn’t allow much training error. (over-fit)</a:t>
            </a:r>
          </a:p>
          <a:p>
            <a:pPr lvl="2"/>
            <a:r>
              <a:rPr lang="en-US" altLang="ko-KR" b="1" i="1" dirty="0">
                <a:latin typeface="Times" panose="02020603050405020304" pitchFamily="18" charset="0"/>
                <a:cs typeface="Times" panose="02020603050405020304" pitchFamily="18" charset="0"/>
              </a:rPr>
              <a:t>C</a:t>
            </a:r>
            <a:r>
              <a:rPr lang="en-US" altLang="ko-KR" dirty="0" smtClean="0"/>
              <a:t> </a:t>
            </a:r>
            <a:r>
              <a:rPr lang="en-US" altLang="ko-KR" dirty="0"/>
              <a:t>↓ : allow much training error. (under-fit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585" y="3933056"/>
            <a:ext cx="5724525" cy="295232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88640"/>
            <a:ext cx="6701011" cy="200104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588224" y="332656"/>
            <a:ext cx="360040" cy="480846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81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640960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Kernel SVM</a:t>
            </a:r>
            <a:br>
              <a:rPr lang="en-US" altLang="ko-KR" dirty="0"/>
            </a:br>
            <a:r>
              <a:rPr lang="en-US" altLang="ko-KR" dirty="0"/>
              <a:t>(Linearly non-separable case </a:t>
            </a:r>
            <a:r>
              <a:rPr lang="en-US" altLang="ko-KR" dirty="0" smtClean="0"/>
              <a:t>#2)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12776"/>
            <a:ext cx="8435280" cy="5069160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Problem of hyperplane of the linear SVM</a:t>
            </a:r>
          </a:p>
          <a:p>
            <a:pPr lvl="1"/>
            <a:r>
              <a:rPr lang="en-US" altLang="ko-KR" sz="2400" dirty="0" smtClean="0"/>
              <a:t>Not applicable </a:t>
            </a:r>
            <a:r>
              <a:rPr lang="en-US" altLang="ko-KR" sz="2400" dirty="0"/>
              <a:t>to nonlinear </a:t>
            </a:r>
            <a:r>
              <a:rPr lang="en-US" altLang="ko-KR" sz="2400" dirty="0" smtClean="0"/>
              <a:t>decision boundary between classes because </a:t>
            </a:r>
            <a:r>
              <a:rPr lang="en-US" altLang="ko-KR" sz="2400" dirty="0"/>
              <a:t>the </a:t>
            </a:r>
            <a:r>
              <a:rPr lang="en-US" altLang="ko-KR" sz="2400" dirty="0" smtClean="0"/>
              <a:t>hyperplane </a:t>
            </a:r>
            <a:r>
              <a:rPr lang="en-US" altLang="ko-KR" sz="2400" dirty="0"/>
              <a:t>is </a:t>
            </a:r>
            <a:r>
              <a:rPr lang="en-US" altLang="ko-KR" sz="2400" dirty="0" smtClean="0"/>
              <a:t>“linear” </a:t>
            </a:r>
            <a:r>
              <a:rPr lang="en-US" altLang="ko-KR" sz="2400" dirty="0"/>
              <a:t>even if a slag variable is </a:t>
            </a:r>
            <a:r>
              <a:rPr lang="en-US" altLang="ko-KR" sz="2400" dirty="0" smtClean="0"/>
              <a:t>applied.</a:t>
            </a:r>
          </a:p>
          <a:p>
            <a:pPr lvl="1"/>
            <a:endParaRPr lang="en-US" altLang="ko-KR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42" y="3068960"/>
            <a:ext cx="7887395" cy="34364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5380" y="6274544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000FF"/>
                </a:solidFill>
              </a:rPr>
              <a:t>How?</a:t>
            </a:r>
            <a:endParaRPr lang="ko-KR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098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548680"/>
            <a:ext cx="8435280" cy="5069160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High-dimensional mapping : transforming data</a:t>
            </a:r>
          </a:p>
          <a:p>
            <a:endParaRPr lang="ko-KR" altLang="en-US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268760"/>
            <a:ext cx="6714259" cy="1872208"/>
          </a:xfrm>
          <a:prstGeom prst="rect">
            <a:avLst/>
          </a:prstGeom>
        </p:spPr>
      </p:pic>
      <p:pic>
        <p:nvPicPr>
          <p:cNvPr id="1026" name="Picture 2" descr="svm input space kernel function feature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01008"/>
            <a:ext cx="7400822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3789040"/>
            <a:ext cx="72390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7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mz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340768"/>
            <a:ext cx="6486525" cy="511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Why DMZ 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934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08720"/>
            <a:ext cx="7751915" cy="3816424"/>
          </a:xfrm>
          <a:prstGeom prst="rect">
            <a:avLst/>
          </a:prstGeom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179512" y="548680"/>
            <a:ext cx="8856984" cy="619268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Example of transforming data</a:t>
            </a:r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Problem of transforming high dimensional data</a:t>
            </a:r>
          </a:p>
          <a:p>
            <a:pPr lvl="1"/>
            <a:r>
              <a:rPr lang="en-US" altLang="ko-KR" sz="2400" dirty="0" smtClean="0"/>
              <a:t>Curse of dimensionality</a:t>
            </a:r>
          </a:p>
          <a:p>
            <a:pPr lvl="1"/>
            <a:r>
              <a:rPr lang="en-US" altLang="ko-KR" sz="2400" dirty="0" smtClean="0"/>
              <a:t>Increase computational cost</a:t>
            </a:r>
          </a:p>
          <a:p>
            <a:pPr lvl="2"/>
            <a:r>
              <a:rPr lang="en-US" altLang="ko-KR" dirty="0" smtClean="0"/>
              <a:t>Use “kernel trick”</a:t>
            </a:r>
          </a:p>
          <a:p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19252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179512" y="260648"/>
            <a:ext cx="8856984" cy="61926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/>
              <a:t>Linear SVM</a:t>
            </a:r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pPr>
              <a:lnSpc>
                <a:spcPct val="200000"/>
              </a:lnSpc>
            </a:pPr>
            <a:endParaRPr lang="en-US" altLang="ko-KR" sz="2400" dirty="0" smtClean="0"/>
          </a:p>
          <a:p>
            <a:r>
              <a:rPr lang="en-US" altLang="ko-KR" sz="2800" dirty="0" smtClean="0"/>
              <a:t>Non-linear SVM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764704"/>
            <a:ext cx="8134114" cy="20882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953" y="2852935"/>
            <a:ext cx="3381375" cy="876300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4231669" y="3729235"/>
            <a:ext cx="864096" cy="13095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894640" y="3752233"/>
            <a:ext cx="3420680" cy="808933"/>
            <a:chOff x="4860032" y="4077072"/>
            <a:chExt cx="3420680" cy="80893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7223" y="4077072"/>
              <a:ext cx="1781081" cy="45055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860032" y="4516673"/>
              <a:ext cx="34206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00FF"/>
                  </a:solidFill>
                </a:rPr>
                <a:t>high-dimensional </a:t>
              </a:r>
              <a:r>
                <a:rPr lang="en-US" altLang="ko-KR" dirty="0" smtClean="0">
                  <a:solidFill>
                    <a:srgbClr val="0000FF"/>
                  </a:solidFill>
                </a:rPr>
                <a:t>transforming</a:t>
              </a:r>
              <a:endParaRPr lang="ko-KR" altLang="en-US" dirty="0">
                <a:solidFill>
                  <a:srgbClr val="0000FF"/>
                </a:solidFill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2120" y="5038779"/>
            <a:ext cx="5185040" cy="8148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800" y="5915302"/>
            <a:ext cx="3816424" cy="82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85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/>
              <p:cNvSpPr txBox="1">
                <a:spLocks/>
              </p:cNvSpPr>
              <p:nvPr/>
            </p:nvSpPr>
            <p:spPr>
              <a:xfrm>
                <a:off x="179512" y="338524"/>
                <a:ext cx="8856984" cy="619268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800" dirty="0"/>
                  <a:t>K</a:t>
                </a:r>
                <a:r>
                  <a:rPr lang="en-US" altLang="ko-KR" sz="2800" dirty="0" smtClean="0"/>
                  <a:t>ernel trick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l-GR" altLang="ko-KR" sz="2400" b="1" i="1" smtClean="0">
                        <a:latin typeface="Cambria Math" panose="02040503050406030204" pitchFamily="18" charset="0"/>
                      </a:rPr>
                      <m:t>𝜱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l-GR" altLang="ko-KR" sz="2400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 smtClean="0"/>
                  <a:t> </a:t>
                </a:r>
                <a:r>
                  <a:rPr lang="en-US" altLang="ko-KR" sz="2400" dirty="0"/>
                  <a:t>is </a:t>
                </a:r>
                <a:r>
                  <a:rPr lang="en-US" altLang="ko-KR" sz="2400" dirty="0" smtClean="0"/>
                  <a:t>calculated from </a:t>
                </a:r>
                <a:r>
                  <a:rPr lang="en-US" altLang="ko-KR" sz="2400" dirty="0"/>
                  <a:t>the original </a:t>
                </a:r>
                <a:r>
                  <a:rPr lang="en-US" altLang="ko-KR" sz="2400" dirty="0" smtClean="0"/>
                  <a:t>data, </a:t>
                </a:r>
                <a:r>
                  <a:rPr lang="en-US" altLang="ko-KR" sz="2400" u="sng" dirty="0"/>
                  <a:t>not converting to a higher dimension</a:t>
                </a:r>
                <a:r>
                  <a:rPr lang="en-US" altLang="ko-KR" sz="2400" dirty="0" smtClean="0"/>
                  <a:t>.</a:t>
                </a:r>
              </a:p>
              <a:p>
                <a:pPr lvl="1"/>
                <a:r>
                  <a:rPr lang="en-US" altLang="ko-KR" sz="2400" dirty="0" smtClean="0"/>
                  <a:t>Use kernel function </a:t>
                </a:r>
                <a:r>
                  <a:rPr lang="en-US" altLang="ko-KR" sz="2400" b="1" i="1" dirty="0">
                    <a:latin typeface="Cambria Math" panose="02040503050406030204" pitchFamily="18" charset="0"/>
                  </a:rPr>
                  <a:t>K </a:t>
                </a:r>
                <a:r>
                  <a:rPr lang="en-US" altLang="ko-KR" sz="2400" dirty="0"/>
                  <a:t> </a:t>
                </a:r>
                <a:r>
                  <a:rPr lang="en-US" altLang="ko-KR" sz="2400" dirty="0" smtClean="0"/>
                  <a:t>that </a:t>
                </a:r>
                <a:r>
                  <a:rPr lang="en-US" altLang="ko-KR" sz="2400" dirty="0"/>
                  <a:t>can </a:t>
                </a:r>
                <a:r>
                  <a:rPr lang="en-US" altLang="ko-KR" sz="2400" dirty="0" smtClean="0"/>
                  <a:t>make calculation possible </a:t>
                </a:r>
                <a:r>
                  <a:rPr lang="en-US" altLang="ko-KR" sz="2400" dirty="0"/>
                  <a:t>without </a:t>
                </a:r>
                <a:r>
                  <a:rPr lang="en-US" altLang="ko-KR" sz="2400" dirty="0" smtClean="0"/>
                  <a:t>converting to a higher dimension.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𝑲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altLang="ko-K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l-GR" altLang="ko-KR" b="1" i="1">
                        <a:latin typeface="Cambria Math" panose="02040503050406030204" pitchFamily="18" charset="0"/>
                      </a:rPr>
                      <m:t>𝜱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e.g. of kernel function</a:t>
                </a:r>
              </a:p>
            </p:txBody>
          </p:sp>
        </mc:Choice>
        <mc:Fallback xmlns="">
          <p:sp>
            <p:nvSpPr>
              <p:cNvPr id="4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38524"/>
                <a:ext cx="8856984" cy="6192688"/>
              </a:xfrm>
              <a:prstGeom prst="rect">
                <a:avLst/>
              </a:prstGeom>
              <a:blipFill>
                <a:blip r:embed="rId2"/>
                <a:stretch>
                  <a:fillRect l="-1239" t="-10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7" y="3578884"/>
            <a:ext cx="7920880" cy="30184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31190" y="3717032"/>
            <a:ext cx="22172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8000"/>
                </a:solidFill>
              </a:rPr>
              <a:t>Converting to  </a:t>
            </a:r>
          </a:p>
          <a:p>
            <a:r>
              <a:rPr lang="en-US" altLang="ko-KR" dirty="0" smtClean="0">
                <a:solidFill>
                  <a:srgbClr val="008000"/>
                </a:solidFill>
              </a:rPr>
              <a:t>a higher dimension</a:t>
            </a:r>
          </a:p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(Unused)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왼쪽으로 구부러진 화살표 2"/>
          <p:cNvSpPr/>
          <p:nvPr/>
        </p:nvSpPr>
        <p:spPr>
          <a:xfrm>
            <a:off x="6045951" y="3764215"/>
            <a:ext cx="360040" cy="1104945"/>
          </a:xfrm>
          <a:prstGeom prst="curvedLef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1488" y="5877272"/>
            <a:ext cx="1360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8000"/>
                </a:solidFill>
              </a:rPr>
              <a:t>Kernel trick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614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179512" y="338524"/>
            <a:ext cx="8856984" cy="61926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/>
              <a:t>Commonly used kernel functions</a:t>
            </a:r>
          </a:p>
          <a:p>
            <a:pPr lvl="1"/>
            <a:r>
              <a:rPr lang="en-US" altLang="ko-KR" sz="2400" dirty="0" smtClean="0"/>
              <a:t>Polynomial kernel</a:t>
            </a:r>
          </a:p>
          <a:p>
            <a:pPr lvl="1"/>
            <a:endParaRPr lang="en-US" altLang="ko-KR" sz="2400" dirty="0"/>
          </a:p>
          <a:p>
            <a:pPr lvl="1"/>
            <a:endParaRPr lang="en-US" altLang="ko-KR" sz="2400" dirty="0" smtClean="0"/>
          </a:p>
          <a:p>
            <a:pPr lvl="1"/>
            <a:endParaRPr lang="en-US" altLang="ko-KR" sz="2400" dirty="0" smtClean="0"/>
          </a:p>
          <a:p>
            <a:pPr lvl="1"/>
            <a:r>
              <a:rPr lang="en-US" altLang="ko-KR" sz="2400" b="1" dirty="0" smtClean="0"/>
              <a:t>RBF (radial basis function) kernel</a:t>
            </a:r>
          </a:p>
          <a:p>
            <a:pPr lvl="1"/>
            <a:endParaRPr lang="en-US" altLang="ko-KR" sz="2400" dirty="0" smtClean="0"/>
          </a:p>
          <a:p>
            <a:pPr lvl="1"/>
            <a:endParaRPr lang="en-US" altLang="ko-KR" sz="2400" dirty="0"/>
          </a:p>
          <a:p>
            <a:pPr lvl="1"/>
            <a:endParaRPr lang="en-US" altLang="ko-KR" sz="2400" dirty="0" smtClean="0"/>
          </a:p>
          <a:p>
            <a:pPr lvl="1"/>
            <a:r>
              <a:rPr lang="en-US" altLang="ko-KR" sz="2400" dirty="0" smtClean="0"/>
              <a:t>Sigmoid (=Hyperbolic tangent) </a:t>
            </a:r>
          </a:p>
          <a:p>
            <a:pPr marL="457200" lvl="1" indent="0"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kernel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2776"/>
            <a:ext cx="3679676" cy="8530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168" y="836712"/>
            <a:ext cx="3324225" cy="1724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340044"/>
            <a:ext cx="4405961" cy="4774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168" y="3052503"/>
            <a:ext cx="3295650" cy="17335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608" y="5378617"/>
            <a:ext cx="4024858" cy="4986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2206" y="5034121"/>
            <a:ext cx="3266740" cy="170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60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>
          <a:xfrm>
            <a:off x="179512" y="338524"/>
            <a:ext cx="8856984" cy="61926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맑은 고딕" panose="020B0503020000020004" pitchFamily="50" charset="-127"/>
              <a:buChar char="※"/>
            </a:pPr>
            <a:r>
              <a:rPr lang="en-US" altLang="ko-KR" sz="2800" dirty="0" smtClean="0"/>
              <a:t>RBF (radial basis function) kernel</a:t>
            </a:r>
          </a:p>
          <a:p>
            <a:pPr lvl="1">
              <a:buFont typeface="맑은 고딕" panose="020B0503020000020004" pitchFamily="50" charset="-127"/>
              <a:buChar char="–"/>
            </a:pPr>
            <a:endParaRPr lang="en-US" altLang="ko-KR" sz="24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895922"/>
            <a:ext cx="5904656" cy="58454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102696"/>
            <a:ext cx="2808312" cy="23042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5496" y="5157192"/>
                <a:ext cx="325749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*</a:t>
                </a:r>
                <a:r>
                  <a:rPr lang="en-US" altLang="ko-KR" sz="2400" dirty="0" smtClean="0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As </a:t>
                </a:r>
                <a:r>
                  <a:rPr lang="en-US" altLang="ko-KR" sz="2400" dirty="0" smtClean="0">
                    <a:solidFill>
                      <a:srgbClr val="0000FF"/>
                    </a:solidFill>
                  </a:rPr>
                  <a:t>C </a:t>
                </a:r>
                <a:r>
                  <a:rPr lang="en-US" altLang="ko-KR" sz="2400" dirty="0">
                    <a:solidFill>
                      <a:srgbClr val="0000FF"/>
                    </a:solidFill>
                  </a:rPr>
                  <a:t>and gamma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 dirty="0" smtClean="0">
                  <a:solidFill>
                    <a:srgbClr val="0000FF"/>
                  </a:solidFill>
                </a:endParaRPr>
              </a:p>
              <a:p>
                <a:r>
                  <a:rPr lang="en-US" altLang="ko-KR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ko-KR" sz="2400" dirty="0" smtClean="0">
                    <a:solidFill>
                      <a:srgbClr val="0000FF"/>
                    </a:solidFill>
                  </a:rPr>
                  <a:t> become larger,   </a:t>
                </a:r>
              </a:p>
              <a:p>
                <a:r>
                  <a:rPr lang="en-US" altLang="ko-KR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ko-KR" sz="2400" dirty="0" smtClean="0">
                    <a:solidFill>
                      <a:srgbClr val="0000FF"/>
                    </a:solidFill>
                  </a:rPr>
                  <a:t> a more detail model </a:t>
                </a:r>
              </a:p>
              <a:p>
                <a:r>
                  <a:rPr lang="en-US" altLang="ko-KR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ko-KR" sz="2400" dirty="0" smtClean="0">
                    <a:solidFill>
                      <a:srgbClr val="0000FF"/>
                    </a:solidFill>
                  </a:rPr>
                  <a:t> is made.</a:t>
                </a:r>
                <a:endParaRPr lang="ko-KR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5157192"/>
                <a:ext cx="3257493" cy="1569660"/>
              </a:xfrm>
              <a:prstGeom prst="rect">
                <a:avLst/>
              </a:prstGeom>
              <a:blipFill>
                <a:blip r:embed="rId4"/>
                <a:stretch>
                  <a:fillRect l="-2996" t="-3113" r="-5431" b="-8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872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>
          <a:xfrm>
            <a:off x="179512" y="338524"/>
            <a:ext cx="8856984" cy="61926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/>
              <a:t>Optimization when applying kernel function</a:t>
            </a:r>
          </a:p>
          <a:p>
            <a:endParaRPr lang="en-US" altLang="ko-KR" sz="2800" dirty="0"/>
          </a:p>
          <a:p>
            <a:endParaRPr lang="en-US" altLang="ko-KR" sz="2800" dirty="0" smtClean="0"/>
          </a:p>
          <a:p>
            <a:endParaRPr lang="en-US" altLang="ko-KR" sz="2800" dirty="0"/>
          </a:p>
          <a:p>
            <a:endParaRPr lang="en-US" altLang="ko-KR" sz="2800" dirty="0" smtClean="0"/>
          </a:p>
          <a:p>
            <a:endParaRPr lang="en-US" altLang="ko-KR" sz="2800" dirty="0"/>
          </a:p>
          <a:p>
            <a:endParaRPr lang="en-US" altLang="ko-KR" sz="2800" dirty="0" smtClean="0"/>
          </a:p>
        </p:txBody>
      </p:sp>
      <p:sp>
        <p:nvSpPr>
          <p:cNvPr id="4" name="아래쪽 화살표 3"/>
          <p:cNvSpPr/>
          <p:nvPr/>
        </p:nvSpPr>
        <p:spPr>
          <a:xfrm>
            <a:off x="3998727" y="3140968"/>
            <a:ext cx="864096" cy="13095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716016" y="3429000"/>
            <a:ext cx="3052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0000FF"/>
                </a:solidFill>
              </a:rPr>
              <a:t>Applying kernel function</a:t>
            </a:r>
            <a:endParaRPr lang="ko-KR" altLang="en-US" sz="2000" dirty="0">
              <a:solidFill>
                <a:srgbClr val="0000FF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141" y="4632000"/>
            <a:ext cx="5419725" cy="2181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387" y="1062029"/>
            <a:ext cx="543877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67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6078894"/>
            <a:ext cx="3024336" cy="734482"/>
          </a:xfrm>
          <a:prstGeom prst="rect">
            <a:avLst/>
          </a:prstGeom>
        </p:spPr>
      </p:pic>
      <p:sp>
        <p:nvSpPr>
          <p:cNvPr id="2" name="내용 개체 틀 2"/>
          <p:cNvSpPr txBox="1">
            <a:spLocks/>
          </p:cNvSpPr>
          <p:nvPr/>
        </p:nvSpPr>
        <p:spPr>
          <a:xfrm>
            <a:off x="179512" y="116632"/>
            <a:ext cx="8856984" cy="640284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/>
              <a:t>Determine hyperplane</a:t>
            </a:r>
          </a:p>
          <a:p>
            <a:pPr lvl="1"/>
            <a:r>
              <a:rPr lang="en-US" altLang="ko-KR" sz="2400" dirty="0" smtClean="0"/>
              <a:t>Linear SVM</a:t>
            </a:r>
          </a:p>
          <a:p>
            <a:pPr lvl="1"/>
            <a:endParaRPr lang="en-US" altLang="ko-KR" sz="2400" dirty="0"/>
          </a:p>
          <a:p>
            <a:pPr lvl="1"/>
            <a:endParaRPr lang="en-US" altLang="ko-KR" sz="2400" dirty="0" smtClean="0"/>
          </a:p>
          <a:p>
            <a:pPr lvl="1"/>
            <a:endParaRPr lang="en-US" altLang="ko-KR" sz="2400" dirty="0"/>
          </a:p>
          <a:p>
            <a:pPr lvl="1"/>
            <a:endParaRPr lang="en-US" altLang="ko-KR" sz="1400" dirty="0" smtClean="0"/>
          </a:p>
          <a:p>
            <a:pPr lvl="1"/>
            <a:r>
              <a:rPr lang="en-US" altLang="ko-KR" sz="2400" dirty="0" smtClean="0"/>
              <a:t>Non-linear SVM</a:t>
            </a:r>
          </a:p>
          <a:p>
            <a:pPr lvl="1"/>
            <a:endParaRPr lang="en-US" altLang="ko-KR" sz="2400" dirty="0"/>
          </a:p>
          <a:p>
            <a:pPr lvl="1"/>
            <a:endParaRPr lang="en-US" altLang="ko-KR" sz="2400" dirty="0" smtClean="0"/>
          </a:p>
          <a:p>
            <a:pPr lvl="1"/>
            <a:endParaRPr lang="en-US" altLang="ko-KR" sz="2400" dirty="0"/>
          </a:p>
          <a:p>
            <a:pPr lvl="1">
              <a:lnSpc>
                <a:spcPts val="2500"/>
              </a:lnSpc>
            </a:pPr>
            <a:endParaRPr lang="en-US" altLang="ko-KR" sz="1800" dirty="0" smtClean="0"/>
          </a:p>
          <a:p>
            <a:pPr lvl="1"/>
            <a:r>
              <a:rPr lang="en-US" altLang="ko-KR" sz="2400" dirty="0" smtClean="0"/>
              <a:t>Use quadratic programming libraries </a:t>
            </a:r>
            <a:r>
              <a:rPr lang="en-US" altLang="ko-KR" sz="2400" dirty="0"/>
              <a:t>to get </a:t>
            </a:r>
            <a:r>
              <a:rPr lang="el-GR" altLang="ko-KR" sz="2400" i="1" dirty="0">
                <a:latin typeface="Times" panose="02020603050405020304" pitchFamily="18" charset="0"/>
                <a:cs typeface="Times" panose="02020603050405020304" pitchFamily="18" charset="0"/>
              </a:rPr>
              <a:t>α</a:t>
            </a:r>
            <a:r>
              <a:rPr lang="en-US" altLang="ko-KR" sz="2400" dirty="0"/>
              <a:t>.</a:t>
            </a:r>
            <a:r>
              <a:rPr lang="en-US" altLang="ko-KR" sz="2400" dirty="0" smtClean="0"/>
              <a:t> </a:t>
            </a:r>
            <a:endParaRPr lang="en-US" altLang="ko-KR" sz="2400" dirty="0"/>
          </a:p>
          <a:p>
            <a:pPr lvl="2"/>
            <a:r>
              <a:rPr lang="en-US" altLang="ko-KR" dirty="0" smtClean="0"/>
              <a:t>Python : </a:t>
            </a:r>
            <a:r>
              <a:rPr lang="en-US" altLang="ko-KR" dirty="0" err="1" smtClean="0"/>
              <a:t>cvxopt.solvers.qp</a:t>
            </a:r>
            <a:r>
              <a:rPr lang="en-US" altLang="ko-KR" dirty="0" smtClean="0"/>
              <a:t>()</a:t>
            </a:r>
          </a:p>
          <a:p>
            <a:pPr lvl="1"/>
            <a:r>
              <a:rPr lang="en-US" altLang="ko-KR" i="1" dirty="0" smtClean="0">
                <a:latin typeface="Times" panose="02020603050405020304" pitchFamily="18" charset="0"/>
                <a:cs typeface="Times" panose="02020603050405020304" pitchFamily="18" charset="0"/>
              </a:rPr>
              <a:t>h(x)</a:t>
            </a:r>
            <a:r>
              <a:rPr lang="en-US" altLang="ko-KR" dirty="0" smtClean="0"/>
              <a:t> can be defined with </a:t>
            </a:r>
            <a:r>
              <a:rPr lang="el-GR" altLang="ko-KR" sz="2400" i="1" dirty="0">
                <a:latin typeface="Times" panose="02020603050405020304" pitchFamily="18" charset="0"/>
                <a:cs typeface="Times" panose="02020603050405020304" pitchFamily="18" charset="0"/>
              </a:rPr>
              <a:t>α</a:t>
            </a:r>
            <a:r>
              <a:rPr lang="en-US" altLang="ko-KR" dirty="0" smtClean="0"/>
              <a:t>, </a:t>
            </a:r>
            <a:r>
              <a:rPr lang="en-US" altLang="ko-KR" sz="2400" i="1" dirty="0" smtClean="0">
                <a:latin typeface="Times" panose="02020603050405020304" pitchFamily="18" charset="0"/>
                <a:cs typeface="Times" panose="02020603050405020304" pitchFamily="18" charset="0"/>
              </a:rPr>
              <a:t>t</a:t>
            </a:r>
            <a:r>
              <a:rPr lang="en-US" altLang="ko-KR" dirty="0" smtClean="0"/>
              <a:t>, and</a:t>
            </a:r>
            <a:r>
              <a:rPr lang="el-GR" altLang="ko-KR" dirty="0" smtClean="0"/>
              <a:t> </a:t>
            </a:r>
            <a:r>
              <a:rPr lang="en-US" altLang="ko-KR" i="1" dirty="0" smtClean="0">
                <a:latin typeface="Times" panose="02020603050405020304" pitchFamily="18" charset="0"/>
                <a:cs typeface="Times" panose="02020603050405020304" pitchFamily="18" charset="0"/>
              </a:rPr>
              <a:t>x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endParaRPr lang="en-US" altLang="ko-KR" sz="2000" dirty="0" smtClean="0"/>
          </a:p>
          <a:p>
            <a:endParaRPr lang="en-US" altLang="ko-KR" sz="2800" dirty="0"/>
          </a:p>
          <a:p>
            <a:endParaRPr lang="en-US" altLang="ko-KR" sz="2800" dirty="0" smtClean="0"/>
          </a:p>
          <a:p>
            <a:endParaRPr lang="en-US" altLang="ko-KR" sz="2800" dirty="0"/>
          </a:p>
          <a:p>
            <a:endParaRPr lang="en-US" altLang="ko-KR" sz="2800" dirty="0" smtClean="0"/>
          </a:p>
          <a:p>
            <a:endParaRPr lang="en-US" altLang="ko-KR" sz="2800" dirty="0"/>
          </a:p>
          <a:p>
            <a:endParaRPr lang="en-US" altLang="ko-KR" sz="2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0728"/>
            <a:ext cx="9144000" cy="15900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3068960"/>
            <a:ext cx="9036496" cy="15841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0" y="6297094"/>
            <a:ext cx="3833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8000"/>
                </a:solidFill>
                <a:latin typeface="Batang" panose="02030600000101010101" pitchFamily="18" charset="-127"/>
                <a:ea typeface="Batang" panose="02030600000101010101" pitchFamily="18" charset="-127"/>
                <a:cs typeface="Times" panose="02020603050405020304" pitchFamily="18" charset="0"/>
              </a:rPr>
              <a:t>☜ </a:t>
            </a:r>
            <a:r>
              <a:rPr lang="en-US" altLang="ko-KR" dirty="0" smtClean="0">
                <a:solidFill>
                  <a:srgbClr val="008000"/>
                </a:solidFill>
              </a:rPr>
              <a:t>Actually, only SVs (</a:t>
            </a:r>
            <a:r>
              <a:rPr lang="el-GR" altLang="ko-KR" i="1" dirty="0" smtClean="0">
                <a:solidFill>
                  <a:srgbClr val="008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α</a:t>
            </a:r>
            <a:r>
              <a:rPr lang="en-US" altLang="ko-KR" i="1" baseline="-25000" dirty="0" err="1" smtClean="0">
                <a:solidFill>
                  <a:srgbClr val="008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</a:t>
            </a:r>
            <a:r>
              <a:rPr lang="el-GR" altLang="ko-KR" i="1" dirty="0" smtClean="0">
                <a:solidFill>
                  <a:srgbClr val="008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≠</a:t>
            </a:r>
            <a:r>
              <a:rPr lang="en-US" altLang="ko-KR" dirty="0" smtClean="0">
                <a:solidFill>
                  <a:srgbClr val="008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0) are used.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232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>
          <a:xfrm>
            <a:off x="467544" y="548680"/>
            <a:ext cx="8424936" cy="640284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/>
              <a:t>H</a:t>
            </a:r>
            <a:r>
              <a:rPr lang="en-US" altLang="ko-KR" sz="2800" dirty="0" smtClean="0"/>
              <a:t>yperplane and SVs in non-linear SVM</a:t>
            </a:r>
            <a:endParaRPr lang="en-US" altLang="ko-KR" sz="2000" dirty="0" smtClean="0"/>
          </a:p>
          <a:p>
            <a:endParaRPr lang="en-US" altLang="ko-KR" sz="2800" dirty="0"/>
          </a:p>
          <a:p>
            <a:endParaRPr lang="en-US" altLang="ko-KR" sz="2800" dirty="0" smtClean="0"/>
          </a:p>
          <a:p>
            <a:endParaRPr lang="en-US" altLang="ko-KR" sz="2800" dirty="0"/>
          </a:p>
          <a:p>
            <a:endParaRPr lang="en-US" altLang="ko-KR" sz="2800" dirty="0" smtClean="0"/>
          </a:p>
          <a:p>
            <a:endParaRPr lang="en-US" altLang="ko-KR" sz="2800" dirty="0"/>
          </a:p>
          <a:p>
            <a:endParaRPr lang="en-US" altLang="ko-KR" sz="2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78" y="1268760"/>
            <a:ext cx="6772051" cy="49685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84168" y="6237312"/>
            <a:ext cx="151676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7030A0"/>
                </a:solidFill>
              </a:rPr>
              <a:t>Hyperplane</a:t>
            </a:r>
            <a:endParaRPr lang="ko-KR" altLang="en-US" sz="2000" dirty="0">
              <a:solidFill>
                <a:srgbClr val="7030A0"/>
              </a:solidFill>
            </a:endParaRPr>
          </a:p>
        </p:txBody>
      </p:sp>
      <p:cxnSp>
        <p:nvCxnSpPr>
          <p:cNvPr id="5" name="직선 화살표 연결선 4"/>
          <p:cNvCxnSpPr>
            <a:stCxn id="4" idx="1"/>
          </p:cNvCxnSpPr>
          <p:nvPr/>
        </p:nvCxnSpPr>
        <p:spPr>
          <a:xfrm flipH="1" flipV="1">
            <a:off x="5076056" y="5589240"/>
            <a:ext cx="1008112" cy="84812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214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Applications </a:t>
            </a:r>
            <a:r>
              <a:rPr lang="en-US" altLang="ko-KR" dirty="0" smtClean="0"/>
              <a:t>of SVM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SVM has been used successfully in many real-world problems</a:t>
            </a:r>
          </a:p>
          <a:p>
            <a:pPr lvl="1"/>
            <a:r>
              <a:rPr lang="en-US" altLang="ko-KR" dirty="0" smtClean="0"/>
              <a:t>Text </a:t>
            </a:r>
            <a:r>
              <a:rPr lang="en-US" altLang="ko-KR" dirty="0"/>
              <a:t>(and hypertext) categorization</a:t>
            </a:r>
          </a:p>
          <a:p>
            <a:pPr lvl="1"/>
            <a:r>
              <a:rPr lang="en-US" altLang="ko-KR" dirty="0" smtClean="0"/>
              <a:t>Image </a:t>
            </a:r>
            <a:r>
              <a:rPr lang="en-US" altLang="ko-KR" dirty="0"/>
              <a:t>classification</a:t>
            </a:r>
          </a:p>
          <a:p>
            <a:pPr lvl="1"/>
            <a:r>
              <a:rPr lang="en-US" altLang="ko-KR" dirty="0" smtClean="0"/>
              <a:t>Bioinformatics </a:t>
            </a:r>
            <a:r>
              <a:rPr lang="en-US" altLang="ko-KR" dirty="0"/>
              <a:t>(Protein classification</a:t>
            </a:r>
            <a:r>
              <a:rPr lang="en-US" altLang="ko-KR" dirty="0" smtClean="0"/>
              <a:t>, Cancer </a:t>
            </a:r>
            <a:r>
              <a:rPr lang="en-US" altLang="ko-KR" dirty="0"/>
              <a:t>classification)</a:t>
            </a:r>
          </a:p>
          <a:p>
            <a:pPr lvl="1"/>
            <a:r>
              <a:rPr lang="en-US" altLang="ko-KR" dirty="0" smtClean="0"/>
              <a:t>Hand-written </a:t>
            </a:r>
            <a:r>
              <a:rPr lang="en-US" altLang="ko-KR" dirty="0"/>
              <a:t>character </a:t>
            </a:r>
            <a:r>
              <a:rPr lang="en-US" altLang="ko-KR" dirty="0" smtClean="0"/>
              <a:t>recognition</a:t>
            </a:r>
          </a:p>
          <a:p>
            <a:pPr lvl="1"/>
            <a:r>
              <a:rPr lang="en-US" altLang="ko-KR" dirty="0" smtClean="0"/>
              <a:t>etc.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57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Advantages of </a:t>
            </a:r>
            <a:r>
              <a:rPr lang="en-US" altLang="ko-KR" dirty="0" smtClean="0"/>
              <a:t>SVM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141168"/>
          </a:xfrm>
        </p:spPr>
        <p:txBody>
          <a:bodyPr>
            <a:normAutofit/>
          </a:bodyPr>
          <a:lstStyle/>
          <a:p>
            <a:r>
              <a:rPr lang="en-US" altLang="ko-KR" sz="2800" dirty="0"/>
              <a:t>S</a:t>
            </a:r>
            <a:r>
              <a:rPr lang="en-US" altLang="ko-KR" sz="2800" dirty="0" smtClean="0"/>
              <a:t>hows </a:t>
            </a:r>
            <a:r>
              <a:rPr lang="en-US" altLang="ko-KR" sz="2800" dirty="0"/>
              <a:t>good performance </a:t>
            </a:r>
            <a:endParaRPr lang="en-US" altLang="ko-KR" sz="2800" dirty="0" smtClean="0"/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for </a:t>
            </a:r>
            <a:r>
              <a:rPr lang="en-US" altLang="ko-KR" sz="2800" dirty="0"/>
              <a:t>real world </a:t>
            </a:r>
            <a:r>
              <a:rPr lang="en-US" altLang="ko-KR" sz="2800" dirty="0" smtClean="0"/>
              <a:t>data.</a:t>
            </a:r>
            <a:endParaRPr lang="en-US" altLang="ko-KR" sz="2800" dirty="0"/>
          </a:p>
          <a:p>
            <a:pPr lvl="1"/>
            <a:endParaRPr lang="en-US" altLang="ko-KR" sz="2400" dirty="0" smtClean="0"/>
          </a:p>
          <a:p>
            <a:r>
              <a:rPr lang="en-US" altLang="ko-KR" sz="2800" dirty="0" smtClean="0"/>
              <a:t>Work </a:t>
            </a:r>
            <a:r>
              <a:rPr lang="en-US" altLang="ko-KR" sz="2800" dirty="0"/>
              <a:t>well on small as well as high dimensional data spaces. </a:t>
            </a:r>
            <a:endParaRPr lang="en-US" altLang="ko-KR" sz="2800" dirty="0" smtClean="0"/>
          </a:p>
          <a:p>
            <a:pPr lvl="1"/>
            <a:r>
              <a:rPr lang="en-US" altLang="ko-KR" sz="2400" dirty="0" smtClean="0"/>
              <a:t>the complexity is generally </a:t>
            </a:r>
            <a:r>
              <a:rPr lang="en-US" altLang="ko-KR" sz="2400" dirty="0"/>
              <a:t>characterized by the number of support vectors rather than the dimensionality</a:t>
            </a:r>
            <a:r>
              <a:rPr lang="en-US" altLang="ko-KR" sz="2400" dirty="0" smtClean="0"/>
              <a:t>.</a:t>
            </a:r>
          </a:p>
          <a:p>
            <a:pPr lvl="1"/>
            <a:endParaRPr lang="en-US" altLang="ko-KR" sz="2400" dirty="0"/>
          </a:p>
          <a:p>
            <a:r>
              <a:rPr lang="en-US" altLang="ko-KR" sz="2800" dirty="0"/>
              <a:t>W</a:t>
            </a:r>
            <a:r>
              <a:rPr lang="en-US" altLang="ko-KR" sz="2800" dirty="0" smtClean="0"/>
              <a:t>ork </a:t>
            </a:r>
            <a:r>
              <a:rPr lang="en-US" altLang="ko-KR" sz="2800" dirty="0"/>
              <a:t>effectively on </a:t>
            </a:r>
            <a:r>
              <a:rPr lang="en-US" altLang="ko-KR" sz="2800" dirty="0" smtClean="0"/>
              <a:t>small </a:t>
            </a:r>
            <a:r>
              <a:rPr lang="en-US" altLang="ko-KR" sz="2800" dirty="0"/>
              <a:t>training </a:t>
            </a:r>
            <a:r>
              <a:rPr lang="en-US" altLang="ko-KR" sz="2800" dirty="0" smtClean="0"/>
              <a:t>datasets</a:t>
            </a:r>
          </a:p>
          <a:p>
            <a:pPr lvl="1"/>
            <a:r>
              <a:rPr lang="en-US" altLang="ko-KR" sz="2400" dirty="0" smtClean="0"/>
              <a:t>SVM doesn’t</a:t>
            </a:r>
            <a:r>
              <a:rPr lang="en-US" altLang="ko-KR" sz="2400" dirty="0"/>
              <a:t> rely on the entire data</a:t>
            </a:r>
            <a:r>
              <a:rPr lang="en-US" altLang="ko-KR" sz="2400" dirty="0" smtClean="0"/>
              <a:t>.</a:t>
            </a:r>
            <a:endParaRPr lang="en-US" altLang="ko-KR" sz="2800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5508104" y="1340768"/>
            <a:ext cx="3227060" cy="1678071"/>
            <a:chOff x="5508104" y="1340768"/>
            <a:chExt cx="3227060" cy="167807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08104" y="1340768"/>
              <a:ext cx="3227060" cy="167807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652120" y="2120056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000FF"/>
                  </a:solidFill>
                </a:rPr>
                <a:t>DNN</a:t>
              </a:r>
              <a:endParaRPr lang="ko-KR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67994" y="2304722"/>
              <a:ext cx="667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000FF"/>
                  </a:solidFill>
                </a:rPr>
                <a:t>SVM</a:t>
              </a:r>
              <a:endParaRPr lang="ko-KR" altLang="en-US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22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What is a Support vector machine (SVM</a:t>
            </a:r>
            <a:r>
              <a:rPr lang="en-US" altLang="ko-KR" dirty="0" smtClean="0"/>
              <a:t>)?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1578" y="1783357"/>
            <a:ext cx="8186886" cy="452596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Suggested by Vladimir N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Vapnik</a:t>
            </a:r>
            <a:r>
              <a:rPr lang="en-US" altLang="ko-KR" dirty="0" smtClean="0"/>
              <a:t> in 1995.</a:t>
            </a:r>
          </a:p>
          <a:p>
            <a:r>
              <a:rPr lang="en-US" altLang="ko-KR" dirty="0" smtClean="0"/>
              <a:t>Good </a:t>
            </a:r>
            <a:r>
              <a:rPr lang="en-US" altLang="ko-KR" dirty="0"/>
              <a:t>at finding the best linear separator.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Can be used a </a:t>
            </a:r>
            <a:r>
              <a:rPr lang="en-US" altLang="ko-KR" dirty="0"/>
              <a:t>kernel trick </a:t>
            </a:r>
            <a:r>
              <a:rPr lang="en-US" altLang="ko-KR" dirty="0" smtClean="0"/>
              <a:t>to classify non-linear separated datasets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Based </a:t>
            </a:r>
            <a:r>
              <a:rPr lang="en-US" altLang="ko-KR" dirty="0"/>
              <a:t>on </a:t>
            </a:r>
            <a:r>
              <a:rPr lang="en-US" altLang="ko-KR" dirty="0" smtClean="0"/>
              <a:t>fancy statistical </a:t>
            </a:r>
            <a:r>
              <a:rPr lang="en-US" altLang="ko-KR" dirty="0"/>
              <a:t>learning theory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Trained with a learning algorithm from </a:t>
            </a:r>
            <a:r>
              <a:rPr lang="en-US" altLang="ko-KR" dirty="0" smtClean="0"/>
              <a:t>optimization </a:t>
            </a:r>
            <a:r>
              <a:rPr lang="en-US" altLang="ko-KR" dirty="0"/>
              <a:t>theory (Lagrange)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0" y="956972"/>
            <a:ext cx="1551806" cy="196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0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Disadvantages </a:t>
            </a:r>
            <a:r>
              <a:rPr lang="en-US" altLang="ko-KR" dirty="0"/>
              <a:t>of </a:t>
            </a:r>
            <a:r>
              <a:rPr lang="en-US" altLang="ko-KR" dirty="0" smtClean="0"/>
              <a:t>SVM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68760"/>
            <a:ext cx="8435280" cy="5069160"/>
          </a:xfrm>
        </p:spPr>
        <p:txBody>
          <a:bodyPr>
            <a:noAutofit/>
          </a:bodyPr>
          <a:lstStyle/>
          <a:p>
            <a:r>
              <a:rPr lang="en-US" altLang="ko-KR" sz="2800" dirty="0" smtClean="0"/>
              <a:t>Takes a long time for training</a:t>
            </a:r>
            <a:endParaRPr lang="en-US" altLang="ko-KR" sz="2800" dirty="0"/>
          </a:p>
          <a:p>
            <a:pPr lvl="1"/>
            <a:r>
              <a:rPr lang="en-US" altLang="ko-KR" sz="2400" dirty="0"/>
              <a:t>the training time with SVMs can be high and much more computationally </a:t>
            </a:r>
            <a:r>
              <a:rPr lang="en-US" altLang="ko-KR" sz="2400" dirty="0" smtClean="0"/>
              <a:t>intensive. </a:t>
            </a:r>
          </a:p>
          <a:p>
            <a:pPr lvl="1">
              <a:buFont typeface="맑은 고딕" panose="020B0503020000020004" pitchFamily="50" charset="-127"/>
              <a:buChar char="→"/>
            </a:pPr>
            <a:r>
              <a:rPr lang="en-US" altLang="ko-KR" sz="2400" dirty="0" smtClean="0"/>
              <a:t> </a:t>
            </a:r>
            <a:r>
              <a:rPr lang="en-US" altLang="ko-KR" sz="2400" dirty="0"/>
              <a:t>N</a:t>
            </a:r>
            <a:r>
              <a:rPr lang="en-US" altLang="ko-KR" sz="2400" dirty="0" smtClean="0"/>
              <a:t>ot </a:t>
            </a:r>
            <a:r>
              <a:rPr lang="en-US" altLang="ko-KR" sz="2400" dirty="0"/>
              <a:t>suitable for larger </a:t>
            </a:r>
            <a:r>
              <a:rPr lang="en-US" altLang="ko-KR" sz="2400" dirty="0" smtClean="0"/>
              <a:t>datasets</a:t>
            </a:r>
            <a:endParaRPr lang="en-US" altLang="ko-KR" sz="2400" dirty="0"/>
          </a:p>
          <a:p>
            <a:r>
              <a:rPr lang="en-US" altLang="ko-KR" sz="2800" dirty="0" smtClean="0"/>
              <a:t>Sensitive noise</a:t>
            </a:r>
          </a:p>
          <a:p>
            <a:pPr lvl="1"/>
            <a:r>
              <a:rPr lang="en-US" altLang="ko-KR" sz="2400" dirty="0" smtClean="0"/>
              <a:t>Less </a:t>
            </a:r>
            <a:r>
              <a:rPr lang="en-US" altLang="ko-KR" sz="2400" dirty="0"/>
              <a:t>effective on noisier datasets that have overlapping classes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800" dirty="0"/>
              <a:t>C</a:t>
            </a:r>
            <a:r>
              <a:rPr lang="en-US" altLang="ko-KR" sz="2800" dirty="0" smtClean="0"/>
              <a:t>hoosing </a:t>
            </a:r>
            <a:r>
              <a:rPr lang="en-US" altLang="ko-KR" sz="2800" dirty="0"/>
              <a:t>the right kernel function is not easy</a:t>
            </a:r>
            <a:r>
              <a:rPr lang="en-US" altLang="ko-KR" sz="2800" dirty="0" smtClean="0"/>
              <a:t>.</a:t>
            </a:r>
          </a:p>
          <a:p>
            <a:r>
              <a:rPr lang="en-US" altLang="ko-KR" sz="2800" dirty="0" smtClean="0"/>
              <a:t>Only consider two classes.</a:t>
            </a:r>
          </a:p>
          <a:p>
            <a:pPr lvl="1"/>
            <a:r>
              <a:rPr lang="en-US" altLang="ko-KR" sz="2400" dirty="0"/>
              <a:t>How to do multi-class classification with SVM?</a:t>
            </a:r>
          </a:p>
          <a:p>
            <a:pPr lvl="2">
              <a:lnSpc>
                <a:spcPts val="2200"/>
              </a:lnSpc>
            </a:pPr>
            <a:r>
              <a:rPr lang="en-US" altLang="ko-KR" sz="2000" dirty="0"/>
              <a:t>SVM_A learns "Output==A" vs. "Output !=A"</a:t>
            </a:r>
          </a:p>
          <a:p>
            <a:pPr lvl="2">
              <a:lnSpc>
                <a:spcPts val="2200"/>
              </a:lnSpc>
            </a:pPr>
            <a:r>
              <a:rPr lang="en-US" altLang="ko-KR" sz="2000" dirty="0"/>
              <a:t>SVM_B learns "Output==B" vs. "Output !=B"</a:t>
            </a:r>
          </a:p>
          <a:p>
            <a:pPr lvl="2">
              <a:lnSpc>
                <a:spcPts val="2200"/>
              </a:lnSpc>
            </a:pPr>
            <a:r>
              <a:rPr lang="en-US" altLang="ko-KR" sz="2000" dirty="0" smtClean="0"/>
              <a:t>So </a:t>
            </a:r>
            <a:r>
              <a:rPr lang="en-US" altLang="ko-KR" sz="2000" dirty="0"/>
              <a:t>on</a:t>
            </a:r>
            <a:r>
              <a:rPr lang="en-US" altLang="ko-KR" sz="2000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967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 &amp; A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479" y="1748984"/>
            <a:ext cx="4827042" cy="42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9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053" y="2816880"/>
            <a:ext cx="4980452" cy="400258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Basic idea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How to divide the space with an optimal decision boundary?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2843808" y="3933056"/>
            <a:ext cx="3528392" cy="212547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419872" y="3356992"/>
            <a:ext cx="2406650" cy="29306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553998" y="2996952"/>
            <a:ext cx="759663" cy="3290640"/>
          </a:xfrm>
          <a:prstGeom prst="line">
            <a:avLst/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707904" y="3212976"/>
            <a:ext cx="1152128" cy="3168352"/>
          </a:xfrm>
          <a:prstGeom prst="line">
            <a:avLst/>
          </a:prstGeom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059832" y="3578643"/>
            <a:ext cx="3600400" cy="2224137"/>
          </a:xfrm>
          <a:prstGeom prst="line">
            <a:avLst/>
          </a:prstGeom>
          <a:ln w="22225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915816" y="4622759"/>
            <a:ext cx="3960440" cy="678449"/>
          </a:xfrm>
          <a:prstGeom prst="line">
            <a:avLst/>
          </a:prstGeom>
          <a:ln w="222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100369" y="3068960"/>
            <a:ext cx="903679" cy="3272514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0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438" y="2983185"/>
            <a:ext cx="4200525" cy="36861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341784"/>
            <a:ext cx="8568952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How to make the optimal line 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5069160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Widest </a:t>
            </a:r>
            <a:r>
              <a:rPr lang="en-US" altLang="ko-KR" sz="2800" dirty="0"/>
              <a:t>street </a:t>
            </a:r>
            <a:r>
              <a:rPr lang="en-US" altLang="ko-KR" sz="2800" dirty="0" smtClean="0"/>
              <a:t>strategy</a:t>
            </a:r>
          </a:p>
          <a:p>
            <a:pPr lvl="1"/>
            <a:r>
              <a:rPr lang="en-US" altLang="ko-KR" sz="2400" b="1" dirty="0"/>
              <a:t>M</a:t>
            </a:r>
            <a:r>
              <a:rPr lang="en-US" altLang="ko-KR" sz="2400" b="1" dirty="0" smtClean="0"/>
              <a:t>aximize the margin </a:t>
            </a:r>
            <a:r>
              <a:rPr lang="en-US" altLang="ko-KR" sz="2400" dirty="0" smtClean="0"/>
              <a:t>over the training set.</a:t>
            </a:r>
            <a:endParaRPr lang="ko-KR" altLang="en-US" sz="2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5589240"/>
            <a:ext cx="2650306" cy="8640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6" name="직선 화살표 연결선 5"/>
          <p:cNvCxnSpPr>
            <a:endCxn id="8" idx="1"/>
          </p:cNvCxnSpPr>
          <p:nvPr/>
        </p:nvCxnSpPr>
        <p:spPr>
          <a:xfrm>
            <a:off x="5004048" y="6006988"/>
            <a:ext cx="1368152" cy="1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381409" y="3877231"/>
            <a:ext cx="3384376" cy="2866020"/>
          </a:xfrm>
          <a:prstGeom prst="line">
            <a:avLst/>
          </a:prstGeom>
          <a:ln w="15875">
            <a:solidFill>
              <a:srgbClr val="9ECF6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2699792" y="3140968"/>
            <a:ext cx="3384376" cy="2866020"/>
          </a:xfrm>
          <a:prstGeom prst="line">
            <a:avLst/>
          </a:prstGeom>
          <a:ln w="15875">
            <a:solidFill>
              <a:srgbClr val="5B55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2483768" y="3356992"/>
            <a:ext cx="432048" cy="520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028775" y="3324652"/>
            <a:ext cx="786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M</a:t>
            </a:r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argin</a:t>
            </a:r>
            <a:endParaRPr lang="ko-KR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636811" y="4725144"/>
            <a:ext cx="17353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3283684" y="4725144"/>
            <a:ext cx="3088516" cy="66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54586" y="4555867"/>
            <a:ext cx="1481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Times" panose="02020603050405020304" pitchFamily="18" charset="0"/>
                <a:cs typeface="Times" panose="02020603050405020304" pitchFamily="18" charset="0"/>
              </a:rPr>
              <a:t>Support vectors</a:t>
            </a:r>
            <a:endParaRPr lang="ko-KR" altLang="en-US" sz="16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5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2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793" y="1656521"/>
            <a:ext cx="2423736" cy="4296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1642776"/>
            <a:ext cx="1635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Input data</a:t>
            </a:r>
            <a:endParaRPr lang="ko-KR" altLang="en-US" sz="20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139" y="2131786"/>
            <a:ext cx="6162675" cy="428625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Margin (r)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5536" y="2098746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Hyperplane</a:t>
            </a:r>
            <a:endParaRPr lang="ko-KR" alt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8395453" y="206084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…①</a:t>
            </a:r>
            <a:endParaRPr lang="ko-KR" altLang="en-US" sz="2400" dirty="0"/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1484040" y="3356992"/>
            <a:ext cx="0" cy="2448272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1484040" y="5796880"/>
            <a:ext cx="2799928" cy="838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순서도: 연결자 16"/>
          <p:cNvSpPr/>
          <p:nvPr/>
        </p:nvSpPr>
        <p:spPr>
          <a:xfrm>
            <a:off x="3707904" y="4653136"/>
            <a:ext cx="72008" cy="72008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 flipH="1" flipV="1">
            <a:off x="670560" y="3661410"/>
            <a:ext cx="3211830" cy="2270760"/>
          </a:xfrm>
          <a:prstGeom prst="line">
            <a:avLst/>
          </a:prstGeom>
          <a:ln w="222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11" y="3378324"/>
            <a:ext cx="457200" cy="266700"/>
          </a:xfrm>
          <a:prstGeom prst="rect">
            <a:avLst/>
          </a:prstGeom>
        </p:spPr>
      </p:pic>
      <p:cxnSp>
        <p:nvCxnSpPr>
          <p:cNvPr id="21" name="직선 연결선 20"/>
          <p:cNvCxnSpPr>
            <a:endCxn id="17" idx="3"/>
          </p:cNvCxnSpPr>
          <p:nvPr/>
        </p:nvCxnSpPr>
        <p:spPr>
          <a:xfrm flipV="1">
            <a:off x="1473495" y="4714599"/>
            <a:ext cx="2244954" cy="1082281"/>
          </a:xfrm>
          <a:prstGeom prst="line">
            <a:avLst/>
          </a:prstGeom>
          <a:ln w="22225">
            <a:solidFill>
              <a:srgbClr val="0000FF"/>
            </a:solidFill>
            <a:tailEnd type="triangl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311" y="3840153"/>
            <a:ext cx="523875" cy="26670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722" y="3497386"/>
            <a:ext cx="533400" cy="295275"/>
          </a:xfrm>
          <a:prstGeom prst="rect">
            <a:avLst/>
          </a:prstGeom>
        </p:spPr>
      </p:pic>
      <p:grpSp>
        <p:nvGrpSpPr>
          <p:cNvPr id="61" name="그룹 60"/>
          <p:cNvGrpSpPr/>
          <p:nvPr/>
        </p:nvGrpSpPr>
        <p:grpSpPr>
          <a:xfrm>
            <a:off x="1484039" y="4697730"/>
            <a:ext cx="750782" cy="1103343"/>
            <a:chOff x="1484039" y="4697730"/>
            <a:chExt cx="750782" cy="1103343"/>
          </a:xfrm>
        </p:grpSpPr>
        <p:cxnSp>
          <p:nvCxnSpPr>
            <p:cNvPr id="35" name="직선 연결선 34"/>
            <p:cNvCxnSpPr/>
            <p:nvPr/>
          </p:nvCxnSpPr>
          <p:spPr>
            <a:xfrm flipV="1">
              <a:off x="1484039" y="4697730"/>
              <a:ext cx="657181" cy="1103343"/>
            </a:xfrm>
            <a:prstGeom prst="line">
              <a:avLst/>
            </a:prstGeom>
            <a:ln w="22225">
              <a:solidFill>
                <a:srgbClr val="008000"/>
              </a:solidFill>
              <a:tailEnd type="triangle" w="lg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76810" y="5028420"/>
              <a:ext cx="238125" cy="190500"/>
            </a:xfrm>
            <a:prstGeom prst="rect">
              <a:avLst/>
            </a:prstGeom>
          </p:spPr>
        </p:pic>
        <p:sp>
          <p:nvSpPr>
            <p:cNvPr id="41" name="직사각형 40"/>
            <p:cNvSpPr/>
            <p:nvPr/>
          </p:nvSpPr>
          <p:spPr>
            <a:xfrm rot="2040000">
              <a:off x="2090805" y="4734480"/>
              <a:ext cx="144016" cy="140395"/>
            </a:xfrm>
            <a:prstGeom prst="rect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3173504" y="4725144"/>
            <a:ext cx="570404" cy="765066"/>
            <a:chOff x="3173504" y="4725144"/>
            <a:chExt cx="570404" cy="765066"/>
          </a:xfrm>
        </p:grpSpPr>
        <p:cxnSp>
          <p:nvCxnSpPr>
            <p:cNvPr id="25" name="직선 연결선 24"/>
            <p:cNvCxnSpPr>
              <a:endCxn id="17" idx="4"/>
            </p:cNvCxnSpPr>
            <p:nvPr/>
          </p:nvCxnSpPr>
          <p:spPr>
            <a:xfrm flipV="1">
              <a:off x="3268980" y="4725144"/>
              <a:ext cx="474928" cy="765066"/>
            </a:xfrm>
            <a:prstGeom prst="line">
              <a:avLst/>
            </a:prstGeom>
            <a:ln w="22225">
              <a:solidFill>
                <a:srgbClr val="0000FF"/>
              </a:solidFill>
              <a:prstDash val="dash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5" name="직사각형 44"/>
            <p:cNvSpPr/>
            <p:nvPr/>
          </p:nvSpPr>
          <p:spPr>
            <a:xfrm rot="2040000">
              <a:off x="3173504" y="5326684"/>
              <a:ext cx="136306" cy="14039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" name="그림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9945" y="5098836"/>
            <a:ext cx="142875" cy="17145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56526" y="5011266"/>
            <a:ext cx="485775" cy="36195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8164" y="4490760"/>
            <a:ext cx="244181" cy="215454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74000" y="5794306"/>
            <a:ext cx="266700" cy="22860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44907" y="3107402"/>
            <a:ext cx="257175" cy="228600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1474840" y="5490210"/>
            <a:ext cx="1794140" cy="310822"/>
            <a:chOff x="1474840" y="5490210"/>
            <a:chExt cx="1794140" cy="310822"/>
          </a:xfrm>
        </p:grpSpPr>
        <p:cxnSp>
          <p:nvCxnSpPr>
            <p:cNvPr id="30" name="직선 연결선 29"/>
            <p:cNvCxnSpPr/>
            <p:nvPr/>
          </p:nvCxnSpPr>
          <p:spPr>
            <a:xfrm flipH="1">
              <a:off x="1474840" y="5490210"/>
              <a:ext cx="1794140" cy="310822"/>
            </a:xfrm>
            <a:prstGeom prst="line">
              <a:avLst/>
            </a:prstGeom>
            <a:ln w="22225">
              <a:solidFill>
                <a:srgbClr val="0000FF"/>
              </a:solidFill>
              <a:prstDash val="dash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026069" y="5552382"/>
              <a:ext cx="209550" cy="219075"/>
            </a:xfrm>
            <a:prstGeom prst="rect">
              <a:avLst/>
            </a:prstGeom>
          </p:spPr>
        </p:pic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27104" y="2696910"/>
            <a:ext cx="1981200" cy="55245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56491" y="3297228"/>
            <a:ext cx="2695575" cy="676275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56491" y="4040888"/>
            <a:ext cx="2457450" cy="49530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56491" y="4601066"/>
            <a:ext cx="3248025" cy="5334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70778" y="5123670"/>
            <a:ext cx="1609725" cy="63817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408878" y="5834881"/>
            <a:ext cx="2163578" cy="704850"/>
            <a:chOff x="5408878" y="5834881"/>
            <a:chExt cx="2163578" cy="704850"/>
          </a:xfrm>
        </p:grpSpPr>
        <p:sp>
          <p:nvSpPr>
            <p:cNvPr id="12" name="TextBox 11"/>
            <p:cNvSpPr txBox="1"/>
            <p:nvPr/>
          </p:nvSpPr>
          <p:spPr>
            <a:xfrm>
              <a:off x="6852387" y="5900952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/>
                <a:t>…②</a:t>
              </a:r>
              <a:endParaRPr lang="ko-KR" altLang="en-US" sz="2400" dirty="0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408878" y="5834881"/>
              <a:ext cx="1295400" cy="704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649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3752"/>
            <a:ext cx="8640960" cy="1143000"/>
          </a:xfrm>
        </p:spPr>
        <p:txBody>
          <a:bodyPr/>
          <a:lstStyle/>
          <a:p>
            <a:r>
              <a:rPr lang="en-US" altLang="ko-KR" dirty="0" smtClean="0"/>
              <a:t>Training of SVM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312168"/>
                <a:ext cx="8892480" cy="506916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600" dirty="0" smtClean="0"/>
                  <a:t>Training data</a:t>
                </a:r>
              </a:p>
              <a:p>
                <a:pPr lvl="1"/>
                <a:r>
                  <a:rPr lang="en-US" altLang="ko-KR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1,−1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⋯,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ko-KR" sz="2400" dirty="0" smtClean="0"/>
              </a:p>
              <a:p>
                <a:r>
                  <a:rPr lang="en-US" altLang="ko-KR" sz="2600" dirty="0" smtClean="0"/>
                  <a:t>Conditions </a:t>
                </a:r>
                <a:r>
                  <a:rPr lang="en-US" altLang="ko-KR" sz="2600" dirty="0"/>
                  <a:t>of </a:t>
                </a:r>
                <a:r>
                  <a:rPr lang="en-US" altLang="ko-KR" sz="2600" dirty="0" smtClean="0"/>
                  <a:t>optimal hyperplane </a:t>
                </a:r>
                <a:r>
                  <a:rPr lang="en-US" altLang="ko-KR" sz="2600" dirty="0"/>
                  <a:t>for c</a:t>
                </a:r>
                <a:r>
                  <a:rPr lang="en-US" altLang="ko-KR" sz="2600" dirty="0" smtClean="0"/>
                  <a:t>lassification</a:t>
                </a:r>
              </a:p>
              <a:p>
                <a:pPr marL="971550" lvl="1" indent="-457200">
                  <a:buFont typeface="+mj-ea"/>
                  <a:buAutoNum type="circleNumDbPlain"/>
                </a:pPr>
                <a:r>
                  <a:rPr lang="en-US" altLang="ko-KR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≥1,  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⋯, 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ko-KR" sz="2400" dirty="0" smtClean="0"/>
              </a:p>
              <a:p>
                <a:pPr marL="914400" lvl="2" indent="0">
                  <a:buNone/>
                </a:pPr>
                <a:r>
                  <a:rPr lang="en-US" altLang="ko-KR" sz="2200" dirty="0" smtClean="0"/>
                  <a:t>If </a:t>
                </a:r>
                <a14:m>
                  <m:oMath xmlns:m="http://schemas.openxmlformats.org/officeDocument/2006/math"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ko-KR" sz="22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200" dirty="0" smtClean="0"/>
                  <a:t>=1.  If </a:t>
                </a:r>
                <a14:m>
                  <m:oMath xmlns:m="http://schemas.openxmlformats.org/officeDocument/2006/math">
                    <m:r>
                      <a:rPr lang="en-US" altLang="ko-KR" sz="22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sz="22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ko-KR" sz="2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2200" dirty="0" smtClean="0"/>
                  <a:t>=-1</a:t>
                </a:r>
              </a:p>
              <a:p>
                <a:pPr marL="914400" lvl="2" indent="0">
                  <a:buNone/>
                </a:pPr>
                <a:r>
                  <a:rPr lang="en-US" altLang="ko-KR" sz="2200" dirty="0" smtClean="0"/>
                  <a:t>Assuming SVs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altLang="ko-KR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2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altLang="ko-KR" sz="22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sz="2200" dirty="0" smtClean="0"/>
              </a:p>
              <a:p>
                <a:pPr marL="914400" lvl="2" indent="0">
                  <a:buNone/>
                </a:pPr>
                <a:r>
                  <a:rPr lang="en-US" altLang="ko-KR" sz="2200" dirty="0" smtClean="0"/>
                  <a:t>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sz="2200" dirty="0"/>
              </a:p>
              <a:p>
                <a:pPr marL="971550" lvl="1" indent="-457200">
                  <a:buFont typeface="+mj-ea"/>
                  <a:buAutoNum type="circleNumDbPlain"/>
                </a:pPr>
                <a:r>
                  <a:rPr lang="en-US" altLang="ko-KR" sz="2400" dirty="0" smtClean="0"/>
                  <a:t>Maximize the margin (r)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altLang="ko-KR" sz="2200" dirty="0" smtClean="0"/>
                  <a:t>. For SVs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altLang="ko-KR" sz="2200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312168"/>
                <a:ext cx="8892480" cy="5069160"/>
              </a:xfrm>
              <a:blipFill>
                <a:blip r:embed="rId3"/>
                <a:stretch>
                  <a:fillRect l="-1028" t="-1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3241576"/>
            <a:ext cx="3096344" cy="31358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29" y="5770848"/>
            <a:ext cx="5353884" cy="10295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144" y="6377384"/>
            <a:ext cx="1962150" cy="3238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26087" y="3931117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…③</a:t>
            </a:r>
            <a:endParaRPr lang="ko-KR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812796" y="485486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…④</a:t>
            </a:r>
            <a:endParaRPr lang="ko-KR" altLang="en-US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7568" y="5770848"/>
            <a:ext cx="523875" cy="2667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4168" y="5363104"/>
            <a:ext cx="533400" cy="2952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1304" y="2737004"/>
            <a:ext cx="4256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☜ </a:t>
            </a:r>
            <a:r>
              <a:rPr lang="ko-KR" altLang="en-US" dirty="0" smtClean="0">
                <a:solidFill>
                  <a:srgbClr val="008000"/>
                </a:solidFill>
              </a:rPr>
              <a:t>학습데이터를 모두 제대로 분류한다</a:t>
            </a:r>
            <a:r>
              <a:rPr lang="en-US" altLang="ko-KR" dirty="0">
                <a:solidFill>
                  <a:srgbClr val="008000"/>
                </a:solidFill>
              </a:rPr>
              <a:t>.</a:t>
            </a:r>
            <a:endParaRPr lang="en-US" altLang="ko-KR" dirty="0" smtClean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54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Optimization of SVM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Optimization of the Constraint condition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6" y="2869082"/>
            <a:ext cx="3460800" cy="14044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5203834"/>
            <a:ext cx="3384376" cy="9614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2218522"/>
            <a:ext cx="4954314" cy="29256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021" y="4646323"/>
            <a:ext cx="28963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/>
              <a:t>- </a:t>
            </a:r>
            <a:r>
              <a:rPr lang="en-US" altLang="ko-KR" sz="2200" dirty="0" err="1" smtClean="0"/>
              <a:t>Lagrangian</a:t>
            </a:r>
            <a:r>
              <a:rPr lang="en-US" altLang="ko-KR" sz="2200" dirty="0" smtClean="0"/>
              <a:t> formula</a:t>
            </a:r>
            <a:endParaRPr lang="ko-KR" altLang="en-US" sz="2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975" y="5706073"/>
            <a:ext cx="4712693" cy="10957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67944" y="5301031"/>
            <a:ext cx="51333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/>
              <a:t>- </a:t>
            </a:r>
            <a:r>
              <a:rPr lang="en-US" altLang="ko-KR" sz="2200" dirty="0" err="1" smtClean="0"/>
              <a:t>Lagrangian</a:t>
            </a:r>
            <a:r>
              <a:rPr lang="en-US" altLang="ko-KR" sz="2200" dirty="0" smtClean="0"/>
              <a:t> formula (Primal problem)</a:t>
            </a:r>
            <a:endParaRPr lang="ko-KR" altLang="en-US" sz="2200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3923928" y="2218522"/>
            <a:ext cx="0" cy="4450838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0358" y="2216255"/>
            <a:ext cx="3326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>
                    <a:lumMod val="50000"/>
                  </a:schemeClr>
                </a:solidFill>
              </a:rPr>
              <a:t>&lt;</a:t>
            </a:r>
            <a:r>
              <a:rPr lang="en-US" altLang="ko-KR" sz="2400" b="1" dirty="0" err="1" smtClean="0">
                <a:solidFill>
                  <a:schemeClr val="bg1">
                    <a:lumMod val="50000"/>
                  </a:schemeClr>
                </a:solidFill>
              </a:rPr>
              <a:t>Lagrangian</a:t>
            </a:r>
            <a:r>
              <a:rPr lang="en-US" altLang="ko-KR" sz="2400" b="1" dirty="0" smtClean="0">
                <a:solidFill>
                  <a:schemeClr val="bg1">
                    <a:lumMod val="50000"/>
                  </a:schemeClr>
                </a:solidFill>
              </a:rPr>
              <a:t> theory&gt;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22805" y="6380021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…⑤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444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9688</TotalTime>
  <Words>1068</Words>
  <Application>Microsoft Office PowerPoint</Application>
  <PresentationFormat>화면 슬라이드 쇼(4:3)</PresentationFormat>
  <Paragraphs>355</Paragraphs>
  <Slides>41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맑은 고딕</vt:lpstr>
      <vt:lpstr>Batang</vt:lpstr>
      <vt:lpstr>Arial</vt:lpstr>
      <vt:lpstr>Cambria Math</vt:lpstr>
      <vt:lpstr>Times</vt:lpstr>
      <vt:lpstr>Office 테마</vt:lpstr>
      <vt:lpstr>10. Support Vector Machine (SVM)</vt:lpstr>
      <vt:lpstr>Contents</vt:lpstr>
      <vt:lpstr>Why DMZ ?</vt:lpstr>
      <vt:lpstr>What is a Support vector machine (SVM)?</vt:lpstr>
      <vt:lpstr>Basic idea</vt:lpstr>
      <vt:lpstr>How to make the optimal line ?</vt:lpstr>
      <vt:lpstr>Margin (r)</vt:lpstr>
      <vt:lpstr>Training of SVM</vt:lpstr>
      <vt:lpstr>Optimization of SVM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Linearly non-separable case</vt:lpstr>
      <vt:lpstr>Soft-margin SVM (Linearly non-separable case #1)</vt:lpstr>
      <vt:lpstr>Slack variable (ξ)</vt:lpstr>
      <vt:lpstr>Optimization of Soft-margin SVM</vt:lpstr>
      <vt:lpstr>PowerPoint 프레젠테이션</vt:lpstr>
      <vt:lpstr>PowerPoint 프레젠테이션</vt:lpstr>
      <vt:lpstr>Kernel SVM (Linearly non-separable case #2)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Applications of SVM</vt:lpstr>
      <vt:lpstr>Advantages of SVM</vt:lpstr>
      <vt:lpstr>Disadvantages of SVM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USER</dc:creator>
  <cp:lastModifiedBy>김 영수</cp:lastModifiedBy>
  <cp:revision>471</cp:revision>
  <dcterms:created xsi:type="dcterms:W3CDTF">2018-06-09T08:35:34Z</dcterms:created>
  <dcterms:modified xsi:type="dcterms:W3CDTF">2019-12-08T22:54:41Z</dcterms:modified>
</cp:coreProperties>
</file>